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1636" r:id="rId2"/>
    <p:sldId id="1638" r:id="rId3"/>
    <p:sldId id="1633" r:id="rId4"/>
    <p:sldId id="1634" r:id="rId5"/>
    <p:sldId id="1619" r:id="rId6"/>
    <p:sldId id="1620" r:id="rId7"/>
    <p:sldId id="1621" r:id="rId8"/>
    <p:sldId id="1629" r:id="rId9"/>
    <p:sldId id="1635" r:id="rId10"/>
    <p:sldId id="1652" r:id="rId11"/>
    <p:sldId id="16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1"/>
    <p:restoredTop sz="95214"/>
  </p:normalViewPr>
  <p:slideViewPr>
    <p:cSldViewPr snapToGrid="0" snapToObjects="1">
      <p:cViewPr>
        <p:scale>
          <a:sx n="100" d="100"/>
          <a:sy n="100" d="100"/>
        </p:scale>
        <p:origin x="896" y="768"/>
      </p:cViewPr>
      <p:guideLst>
        <p:guide orient="horz" pos="3576"/>
        <p:guide pos="3840"/>
        <p:guide orient="horz"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2,230 Respondents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61933182410645E-2"/>
          <c:y val="0.22754395724133186"/>
          <c:w val="0.93281043958137988"/>
          <c:h val="0.605399027377934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Tenured/tenure-track faculty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08-4F2A-9EA3-69CA0DCEB4C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08-4F2A-9EA3-69CA0DCEB4C8}"/>
              </c:ext>
            </c:extLst>
          </c:dPt>
          <c:dPt>
            <c:idx val="2"/>
            <c:invertIfNegative val="0"/>
            <c:bubble3D val="0"/>
            <c:spPr>
              <a:solidFill>
                <a:srgbClr val="99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8-4F2A-9EA3-69CA0DCEB4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208-4F2A-9EA3-69CA0DCEB4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8-4F2A-9EA3-69CA0DCEB4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Non-tenure track faculty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9-42FC-84D7-326FBF8E6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W. Campus Staff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9-42FC-84D7-326FBF8E6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E. Campus Staff</c:v>
                </c:pt>
              </c:strCache>
            </c:strRef>
          </c:tx>
          <c:spPr>
            <a:solidFill>
              <a:srgbClr val="FF930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9-42FC-84D7-326FBF8E66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Hospital / LI Vets Home</c:v>
                </c:pt>
              </c:strCache>
            </c:strRef>
          </c:tx>
          <c:spPr>
            <a:solidFill>
              <a:srgbClr val="00549A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E9-42FC-84D7-326FBF8E669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32595E-D3DA-C94C-B4AF-5FD4398A6312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493-E448-AF2E-A45CB7CA7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Respondents</c:v>
                </c:pt>
              </c:strCache>
            </c:strRef>
          </c:cat>
          <c:val>
            <c:numRef>
              <c:f>Sheet1!$G$2</c:f>
              <c:numCache>
                <c:formatCode>#,##0</c:formatCode>
                <c:ptCount val="1"/>
                <c:pt idx="0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E9-42FC-84D7-326FBF8E6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0776432"/>
        <c:axId val="800770608"/>
      </c:barChart>
      <c:valAx>
        <c:axId val="800770608"/>
        <c:scaling>
          <c:orientation val="minMax"/>
          <c:max val="2300"/>
          <c:min val="0"/>
        </c:scaling>
        <c:delete val="1"/>
        <c:axPos val="b"/>
        <c:numFmt formatCode="#,##0" sourceLinked="1"/>
        <c:majorTickMark val="out"/>
        <c:minorTickMark val="none"/>
        <c:tickLblPos val="nextTo"/>
        <c:crossAx val="800776432"/>
        <c:crosses val="autoZero"/>
        <c:crossBetween val="between"/>
      </c:valAx>
      <c:catAx>
        <c:axId val="800776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077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closely have you followed the development of Stony Brook’s Strategic Budget Initiative?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4-4B02-A1E5-EFB88B977F7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4-4B02-A1E5-EFB88B977F7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4-4B02-A1E5-EFB88B977F7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4-4B02-A1E5-EFB88B977F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Very closely</c:v>
                </c:pt>
                <c:pt idx="1">
                  <c:v>Somewhat closely</c:v>
                </c:pt>
                <c:pt idx="2">
                  <c:v>Not very closely</c:v>
                </c:pt>
                <c:pt idx="3">
                  <c:v>Not closely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0.13090418353576247</c:v>
                </c:pt>
                <c:pt idx="1">
                  <c:v>0.4143049932523617</c:v>
                </c:pt>
                <c:pt idx="2">
                  <c:v>0.30589293747188484</c:v>
                </c:pt>
                <c:pt idx="3">
                  <c:v>0.14889788573999099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04-4B02-A1E5-EFB88B977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7903216"/>
        <c:axId val="937911952"/>
      </c:barChart>
      <c:catAx>
        <c:axId val="93790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7911952"/>
        <c:crosses val="autoZero"/>
        <c:auto val="1"/>
        <c:lblAlgn val="ctr"/>
        <c:lblOffset val="100"/>
        <c:noMultiLvlLbl val="0"/>
      </c:catAx>
      <c:valAx>
        <c:axId val="9379119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3790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Response Rate: 13%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76-4A82-88C3-BBE779E73E6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39-4616-A1D1-699C4690DE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76-4A82-88C3-BBE779E73E6A}"/>
              </c:ext>
            </c:extLst>
          </c:dPt>
          <c:dPt>
            <c:idx val="3"/>
            <c:invertIfNegative val="0"/>
            <c:bubble3D val="0"/>
            <c:spPr>
              <a:solidFill>
                <a:srgbClr val="FF9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76-4A82-88C3-BBE779E73E6A}"/>
              </c:ext>
            </c:extLst>
          </c:dPt>
          <c:dPt>
            <c:idx val="4"/>
            <c:invertIfNegative val="0"/>
            <c:bubble3D val="0"/>
            <c:spPr>
              <a:solidFill>
                <a:srgbClr val="0054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076-4A82-88C3-BBE779E73E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Tenured/tenure-
track faculty</c:v>
                </c:pt>
                <c:pt idx="1">
                  <c:v>Non-tenure
track faculty</c:v>
                </c:pt>
                <c:pt idx="2">
                  <c:v>West Campus
Staff</c:v>
                </c:pt>
                <c:pt idx="3">
                  <c:v>East Campus
Staff</c:v>
                </c:pt>
                <c:pt idx="4">
                  <c:v>Hospital /
LI Vets Home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0.4181313598519889</c:v>
                </c:pt>
                <c:pt idx="1">
                  <c:v>0.13943856419696271</c:v>
                </c:pt>
                <c:pt idx="2">
                  <c:v>0.28379809389339922</c:v>
                </c:pt>
                <c:pt idx="3">
                  <c:v>0.10262390670553936</c:v>
                </c:pt>
                <c:pt idx="4">
                  <c:v>4.7254951115567809E-2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6-4A82-88C3-BBE779E73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61128080"/>
        <c:axId val="1061122256"/>
      </c:barChart>
      <c:catAx>
        <c:axId val="106112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1122256"/>
        <c:crosses val="autoZero"/>
        <c:auto val="1"/>
        <c:lblAlgn val="ctr"/>
        <c:lblOffset val="100"/>
        <c:noMultiLvlLbl val="0"/>
      </c:catAx>
      <c:valAx>
        <c:axId val="1061122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6112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How are you getting information about SBU’s budget?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089617702861482"/>
          <c:y val="0.18123682268527372"/>
          <c:w val="0.39773780233770062"/>
          <c:h val="0.77688951527864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Participation in a SBI working group or Task Force</c:v>
                </c:pt>
                <c:pt idx="1">
                  <c:v>Achieving Financial Sustainability website</c:v>
                </c:pt>
                <c:pt idx="2">
                  <c:v>Virtual campus conversation</c:v>
                </c:pt>
                <c:pt idx="3">
                  <c:v>President’s letters on the Strategic Budget Initiative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8.7350835322195702E-2</c:v>
                </c:pt>
                <c:pt idx="1">
                  <c:v>0.25823389021479715</c:v>
                </c:pt>
                <c:pt idx="2">
                  <c:v>0.40668257756563247</c:v>
                </c:pt>
                <c:pt idx="3">
                  <c:v>0.90596658711217182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9-4F2B-BA34-9B0D1AC4F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1722720"/>
        <c:axId val="1751718976"/>
      </c:barChart>
      <c:catAx>
        <c:axId val="1751722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1718976"/>
        <c:crosses val="autoZero"/>
        <c:auto val="1"/>
        <c:lblAlgn val="ctr"/>
        <c:lblOffset val="100"/>
        <c:noMultiLvlLbl val="0"/>
      </c:catAx>
      <c:valAx>
        <c:axId val="1751718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5172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0.40271</cdr:x>
      <cdr:y>0.65818</cdr:y>
    </cdr:from>
    <cdr:to>
      <cdr:x>0.60947</cdr:x>
      <cdr:y>0.74803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1873275" y="1127248"/>
          <a:ext cx="961802" cy="153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000" dirty="0"/>
            <a:t>West campus staff</a:t>
          </a:r>
        </a:p>
      </cdr:txBody>
    </cdr:sp>
  </cdr:relSizeAnchor>
  <cdr:relSizeAnchor xmlns:cdr="http://schemas.openxmlformats.org/drawingml/2006/chartDrawing">
    <cdr:from>
      <cdr:x>0.6815</cdr:x>
      <cdr:y>0.64901</cdr:y>
    </cdr:from>
    <cdr:to>
      <cdr:x>0.73201</cdr:x>
      <cdr:y>0.83124</cdr:y>
    </cdr:to>
    <cdr:sp macro="" textlink="">
      <cdr:nvSpPr>
        <cdr:cNvPr id="10" name="TextBox 7"/>
        <cdr:cNvSpPr txBox="1"/>
      </cdr:nvSpPr>
      <cdr:spPr>
        <a:xfrm xmlns:a="http://schemas.openxmlformats.org/drawingml/2006/main">
          <a:off x="3170103" y="1111543"/>
          <a:ext cx="234956" cy="31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HSC</a:t>
          </a:r>
          <a:br>
            <a:rPr lang="en-US" sz="1000" dirty="0"/>
          </a:br>
          <a:r>
            <a:rPr lang="en-US" sz="1000" dirty="0"/>
            <a:t>staff</a:t>
          </a:r>
        </a:p>
      </cdr:txBody>
    </cdr:sp>
  </cdr:relSizeAnchor>
  <cdr:relSizeAnchor xmlns:cdr="http://schemas.openxmlformats.org/drawingml/2006/chartDrawing">
    <cdr:from>
      <cdr:x>0.76802</cdr:x>
      <cdr:y>0.65818</cdr:y>
    </cdr:from>
    <cdr:to>
      <cdr:x>0.87159</cdr:x>
      <cdr:y>0.84041</cdr:y>
    </cdr:to>
    <cdr:sp macro="" textlink="">
      <cdr:nvSpPr>
        <cdr:cNvPr id="11" name="TextBox 7"/>
        <cdr:cNvSpPr txBox="1"/>
      </cdr:nvSpPr>
      <cdr:spPr>
        <a:xfrm xmlns:a="http://schemas.openxmlformats.org/drawingml/2006/main">
          <a:off x="3875433" y="1222802"/>
          <a:ext cx="522579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Hospital/</a:t>
          </a:r>
        </a:p>
        <a:p xmlns:a="http://schemas.openxmlformats.org/drawingml/2006/main">
          <a:pPr algn="ctr"/>
          <a:r>
            <a:rPr lang="en-US" sz="1000" dirty="0"/>
            <a:t>LISVH</a:t>
          </a:r>
        </a:p>
      </cdr:txBody>
    </cdr:sp>
  </cdr:relSizeAnchor>
  <cdr:relSizeAnchor xmlns:cdr="http://schemas.openxmlformats.org/drawingml/2006/chartDrawing">
    <cdr:from>
      <cdr:x>0.88591</cdr:x>
      <cdr:y>0.65818</cdr:y>
    </cdr:from>
    <cdr:to>
      <cdr:x>0.95199</cdr:x>
      <cdr:y>0.7493</cdr:y>
    </cdr:to>
    <cdr:sp macro="" textlink="">
      <cdr:nvSpPr>
        <cdr:cNvPr id="12" name="TextBox 7"/>
        <cdr:cNvSpPr txBox="1"/>
      </cdr:nvSpPr>
      <cdr:spPr>
        <a:xfrm xmlns:a="http://schemas.openxmlformats.org/drawingml/2006/main">
          <a:off x="4470302" y="1222802"/>
          <a:ext cx="333426" cy="169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Other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7414D-98D7-4E44-9F47-17749A6AD0B8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89A06-A7C3-6943-88D2-C2D6B7CEA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89A06-A7C3-6943-88D2-C2D6B7CEA8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3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89A06-A7C3-6943-88D2-C2D6B7CEA8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89A06-A7C3-6943-88D2-C2D6B7CEA8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89A06-A7C3-6943-88D2-C2D6B7CEA8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1" y="1383120"/>
            <a:ext cx="10291921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3300" b="1" i="0">
                <a:solidFill>
                  <a:schemeClr val="bg1"/>
                </a:solidFill>
                <a:latin typeface="Verdana Bold"/>
              </a:defRPr>
            </a:lvl1pPr>
          </a:lstStyle>
          <a:p>
            <a:r>
              <a:rPr lang="en-US" dirty="0"/>
              <a:t>PLACE 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Georgia Bold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BM-paragraph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600072"/>
            <a:ext cx="6678706" cy="5607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22067"/>
            <a:ext cx="7913799" cy="388098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975" marR="0" indent="-1809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66AB1EB-AC80-9540-8300-581A8E03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16455" y="528454"/>
            <a:ext cx="731520" cy="731520"/>
            <a:chOff x="10637822" y="1900426"/>
            <a:chExt cx="731520" cy="7315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3A5950-52C7-AD41-8C76-6335CD75B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0637822" y="1900426"/>
              <a:ext cx="731520" cy="73152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lvl="0"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424;p33">
              <a:extLst>
                <a:ext uri="{FF2B5EF4-FFF2-40B4-BE49-F238E27FC236}">
                  <a16:creationId xmlns:a16="http://schemas.microsoft.com/office/drawing/2014/main" id="{76BBB1FF-8349-7641-B908-F5C1FD788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8589" y="2043408"/>
              <a:ext cx="449985" cy="445557"/>
            </a:xfrm>
            <a:custGeom>
              <a:avLst/>
              <a:gdLst/>
              <a:ahLst/>
              <a:cxnLst/>
              <a:rect l="l" t="t" r="r" b="b"/>
              <a:pathLst>
                <a:path w="3354" h="3322" extrusionOk="0">
                  <a:moveTo>
                    <a:pt x="1677" y="265"/>
                  </a:moveTo>
                  <a:lnTo>
                    <a:pt x="1581" y="268"/>
                  </a:lnTo>
                  <a:lnTo>
                    <a:pt x="1486" y="277"/>
                  </a:lnTo>
                  <a:lnTo>
                    <a:pt x="1394" y="293"/>
                  </a:lnTo>
                  <a:lnTo>
                    <a:pt x="1303" y="315"/>
                  </a:lnTo>
                  <a:lnTo>
                    <a:pt x="1214" y="342"/>
                  </a:lnTo>
                  <a:lnTo>
                    <a:pt x="1129" y="374"/>
                  </a:lnTo>
                  <a:lnTo>
                    <a:pt x="1046" y="412"/>
                  </a:lnTo>
                  <a:lnTo>
                    <a:pt x="966" y="455"/>
                  </a:lnTo>
                  <a:lnTo>
                    <a:pt x="889" y="503"/>
                  </a:lnTo>
                  <a:lnTo>
                    <a:pt x="816" y="556"/>
                  </a:lnTo>
                  <a:lnTo>
                    <a:pt x="746" y="612"/>
                  </a:lnTo>
                  <a:lnTo>
                    <a:pt x="680" y="674"/>
                  </a:lnTo>
                  <a:lnTo>
                    <a:pt x="619" y="739"/>
                  </a:lnTo>
                  <a:lnTo>
                    <a:pt x="561" y="807"/>
                  </a:lnTo>
                  <a:lnTo>
                    <a:pt x="509" y="880"/>
                  </a:lnTo>
                  <a:lnTo>
                    <a:pt x="459" y="957"/>
                  </a:lnTo>
                  <a:lnTo>
                    <a:pt x="417" y="1036"/>
                  </a:lnTo>
                  <a:lnTo>
                    <a:pt x="378" y="1117"/>
                  </a:lnTo>
                  <a:lnTo>
                    <a:pt x="345" y="1203"/>
                  </a:lnTo>
                  <a:lnTo>
                    <a:pt x="317" y="1290"/>
                  </a:lnTo>
                  <a:lnTo>
                    <a:pt x="295" y="1379"/>
                  </a:lnTo>
                  <a:lnTo>
                    <a:pt x="280" y="1472"/>
                  </a:lnTo>
                  <a:lnTo>
                    <a:pt x="270" y="1566"/>
                  </a:lnTo>
                  <a:lnTo>
                    <a:pt x="267" y="1661"/>
                  </a:lnTo>
                  <a:lnTo>
                    <a:pt x="270" y="1756"/>
                  </a:lnTo>
                  <a:lnTo>
                    <a:pt x="280" y="1850"/>
                  </a:lnTo>
                  <a:lnTo>
                    <a:pt x="295" y="1942"/>
                  </a:lnTo>
                  <a:lnTo>
                    <a:pt x="317" y="2032"/>
                  </a:lnTo>
                  <a:lnTo>
                    <a:pt x="345" y="2119"/>
                  </a:lnTo>
                  <a:lnTo>
                    <a:pt x="378" y="2204"/>
                  </a:lnTo>
                  <a:lnTo>
                    <a:pt x="417" y="2286"/>
                  </a:lnTo>
                  <a:lnTo>
                    <a:pt x="459" y="2365"/>
                  </a:lnTo>
                  <a:lnTo>
                    <a:pt x="509" y="2441"/>
                  </a:lnTo>
                  <a:lnTo>
                    <a:pt x="561" y="2514"/>
                  </a:lnTo>
                  <a:lnTo>
                    <a:pt x="619" y="2583"/>
                  </a:lnTo>
                  <a:lnTo>
                    <a:pt x="680" y="2648"/>
                  </a:lnTo>
                  <a:lnTo>
                    <a:pt x="746" y="2709"/>
                  </a:lnTo>
                  <a:lnTo>
                    <a:pt x="816" y="2766"/>
                  </a:lnTo>
                  <a:lnTo>
                    <a:pt x="889" y="2818"/>
                  </a:lnTo>
                  <a:lnTo>
                    <a:pt x="966" y="2867"/>
                  </a:lnTo>
                  <a:lnTo>
                    <a:pt x="1046" y="2909"/>
                  </a:lnTo>
                  <a:lnTo>
                    <a:pt x="1129" y="2947"/>
                  </a:lnTo>
                  <a:lnTo>
                    <a:pt x="1214" y="2981"/>
                  </a:lnTo>
                  <a:lnTo>
                    <a:pt x="1303" y="3008"/>
                  </a:lnTo>
                  <a:lnTo>
                    <a:pt x="1394" y="3029"/>
                  </a:lnTo>
                  <a:lnTo>
                    <a:pt x="1486" y="3045"/>
                  </a:lnTo>
                  <a:lnTo>
                    <a:pt x="1581" y="3054"/>
                  </a:lnTo>
                  <a:lnTo>
                    <a:pt x="1677" y="3058"/>
                  </a:lnTo>
                  <a:lnTo>
                    <a:pt x="1773" y="3054"/>
                  </a:lnTo>
                  <a:lnTo>
                    <a:pt x="1869" y="3045"/>
                  </a:lnTo>
                  <a:lnTo>
                    <a:pt x="1962" y="3029"/>
                  </a:lnTo>
                  <a:lnTo>
                    <a:pt x="2051" y="3008"/>
                  </a:lnTo>
                  <a:lnTo>
                    <a:pt x="2140" y="2981"/>
                  </a:lnTo>
                  <a:lnTo>
                    <a:pt x="2225" y="2947"/>
                  </a:lnTo>
                  <a:lnTo>
                    <a:pt x="2308" y="2909"/>
                  </a:lnTo>
                  <a:lnTo>
                    <a:pt x="2388" y="2867"/>
                  </a:lnTo>
                  <a:lnTo>
                    <a:pt x="2465" y="2818"/>
                  </a:lnTo>
                  <a:lnTo>
                    <a:pt x="2538" y="2766"/>
                  </a:lnTo>
                  <a:lnTo>
                    <a:pt x="2608" y="2709"/>
                  </a:lnTo>
                  <a:lnTo>
                    <a:pt x="2674" y="2648"/>
                  </a:lnTo>
                  <a:lnTo>
                    <a:pt x="2736" y="2583"/>
                  </a:lnTo>
                  <a:lnTo>
                    <a:pt x="2793" y="2514"/>
                  </a:lnTo>
                  <a:lnTo>
                    <a:pt x="2847" y="2441"/>
                  </a:lnTo>
                  <a:lnTo>
                    <a:pt x="2895" y="2365"/>
                  </a:lnTo>
                  <a:lnTo>
                    <a:pt x="2939" y="2286"/>
                  </a:lnTo>
                  <a:lnTo>
                    <a:pt x="2977" y="2204"/>
                  </a:lnTo>
                  <a:lnTo>
                    <a:pt x="3010" y="2119"/>
                  </a:lnTo>
                  <a:lnTo>
                    <a:pt x="3037" y="2032"/>
                  </a:lnTo>
                  <a:lnTo>
                    <a:pt x="3059" y="1942"/>
                  </a:lnTo>
                  <a:lnTo>
                    <a:pt x="3074" y="1850"/>
                  </a:lnTo>
                  <a:lnTo>
                    <a:pt x="3084" y="1756"/>
                  </a:lnTo>
                  <a:lnTo>
                    <a:pt x="3087" y="1661"/>
                  </a:lnTo>
                  <a:lnTo>
                    <a:pt x="3084" y="1566"/>
                  </a:lnTo>
                  <a:lnTo>
                    <a:pt x="3074" y="1472"/>
                  </a:lnTo>
                  <a:lnTo>
                    <a:pt x="3059" y="1379"/>
                  </a:lnTo>
                  <a:lnTo>
                    <a:pt x="3037" y="1290"/>
                  </a:lnTo>
                  <a:lnTo>
                    <a:pt x="3010" y="1203"/>
                  </a:lnTo>
                  <a:lnTo>
                    <a:pt x="2977" y="1117"/>
                  </a:lnTo>
                  <a:lnTo>
                    <a:pt x="2939" y="1036"/>
                  </a:lnTo>
                  <a:lnTo>
                    <a:pt x="2895" y="957"/>
                  </a:lnTo>
                  <a:lnTo>
                    <a:pt x="2847" y="880"/>
                  </a:lnTo>
                  <a:lnTo>
                    <a:pt x="2793" y="807"/>
                  </a:lnTo>
                  <a:lnTo>
                    <a:pt x="2736" y="739"/>
                  </a:lnTo>
                  <a:lnTo>
                    <a:pt x="2674" y="674"/>
                  </a:lnTo>
                  <a:lnTo>
                    <a:pt x="2608" y="612"/>
                  </a:lnTo>
                  <a:lnTo>
                    <a:pt x="2538" y="556"/>
                  </a:lnTo>
                  <a:lnTo>
                    <a:pt x="2465" y="503"/>
                  </a:lnTo>
                  <a:lnTo>
                    <a:pt x="2388" y="455"/>
                  </a:lnTo>
                  <a:lnTo>
                    <a:pt x="2308" y="412"/>
                  </a:lnTo>
                  <a:lnTo>
                    <a:pt x="2225" y="374"/>
                  </a:lnTo>
                  <a:lnTo>
                    <a:pt x="2140" y="342"/>
                  </a:lnTo>
                  <a:lnTo>
                    <a:pt x="2051" y="315"/>
                  </a:lnTo>
                  <a:lnTo>
                    <a:pt x="1962" y="293"/>
                  </a:lnTo>
                  <a:lnTo>
                    <a:pt x="1869" y="277"/>
                  </a:lnTo>
                  <a:lnTo>
                    <a:pt x="1773" y="268"/>
                  </a:lnTo>
                  <a:lnTo>
                    <a:pt x="1677" y="265"/>
                  </a:lnTo>
                  <a:close/>
                  <a:moveTo>
                    <a:pt x="1677" y="0"/>
                  </a:moveTo>
                  <a:lnTo>
                    <a:pt x="1677" y="0"/>
                  </a:lnTo>
                  <a:lnTo>
                    <a:pt x="1783" y="4"/>
                  </a:lnTo>
                  <a:lnTo>
                    <a:pt x="1887" y="13"/>
                  </a:lnTo>
                  <a:lnTo>
                    <a:pt x="1990" y="29"/>
                  </a:lnTo>
                  <a:lnTo>
                    <a:pt x="2090" y="51"/>
                  </a:lnTo>
                  <a:lnTo>
                    <a:pt x="2187" y="78"/>
                  </a:lnTo>
                  <a:lnTo>
                    <a:pt x="2283" y="112"/>
                  </a:lnTo>
                  <a:lnTo>
                    <a:pt x="2375" y="151"/>
                  </a:lnTo>
                  <a:lnTo>
                    <a:pt x="2465" y="195"/>
                  </a:lnTo>
                  <a:lnTo>
                    <a:pt x="2551" y="244"/>
                  </a:lnTo>
                  <a:lnTo>
                    <a:pt x="2635" y="298"/>
                  </a:lnTo>
                  <a:lnTo>
                    <a:pt x="2714" y="357"/>
                  </a:lnTo>
                  <a:lnTo>
                    <a:pt x="2791" y="420"/>
                  </a:lnTo>
                  <a:lnTo>
                    <a:pt x="2863" y="487"/>
                  </a:lnTo>
                  <a:lnTo>
                    <a:pt x="2931" y="558"/>
                  </a:lnTo>
                  <a:lnTo>
                    <a:pt x="2994" y="634"/>
                  </a:lnTo>
                  <a:lnTo>
                    <a:pt x="3054" y="712"/>
                  </a:lnTo>
                  <a:lnTo>
                    <a:pt x="3108" y="794"/>
                  </a:lnTo>
                  <a:lnTo>
                    <a:pt x="3158" y="881"/>
                  </a:lnTo>
                  <a:lnTo>
                    <a:pt x="3202" y="970"/>
                  </a:lnTo>
                  <a:lnTo>
                    <a:pt x="3242" y="1061"/>
                  </a:lnTo>
                  <a:lnTo>
                    <a:pt x="3276" y="1155"/>
                  </a:lnTo>
                  <a:lnTo>
                    <a:pt x="3303" y="1253"/>
                  </a:lnTo>
                  <a:lnTo>
                    <a:pt x="3326" y="1351"/>
                  </a:lnTo>
                  <a:lnTo>
                    <a:pt x="3341" y="1453"/>
                  </a:lnTo>
                  <a:lnTo>
                    <a:pt x="3351" y="1556"/>
                  </a:lnTo>
                  <a:lnTo>
                    <a:pt x="3354" y="1661"/>
                  </a:lnTo>
                  <a:lnTo>
                    <a:pt x="3351" y="1766"/>
                  </a:lnTo>
                  <a:lnTo>
                    <a:pt x="3341" y="1869"/>
                  </a:lnTo>
                  <a:lnTo>
                    <a:pt x="3326" y="1970"/>
                  </a:lnTo>
                  <a:lnTo>
                    <a:pt x="3303" y="2070"/>
                  </a:lnTo>
                  <a:lnTo>
                    <a:pt x="3276" y="2166"/>
                  </a:lnTo>
                  <a:lnTo>
                    <a:pt x="3242" y="2260"/>
                  </a:lnTo>
                  <a:lnTo>
                    <a:pt x="3202" y="2352"/>
                  </a:lnTo>
                  <a:lnTo>
                    <a:pt x="3158" y="2441"/>
                  </a:lnTo>
                  <a:lnTo>
                    <a:pt x="3108" y="2527"/>
                  </a:lnTo>
                  <a:lnTo>
                    <a:pt x="3054" y="2609"/>
                  </a:lnTo>
                  <a:lnTo>
                    <a:pt x="2994" y="2688"/>
                  </a:lnTo>
                  <a:lnTo>
                    <a:pt x="2931" y="2763"/>
                  </a:lnTo>
                  <a:lnTo>
                    <a:pt x="2863" y="2834"/>
                  </a:lnTo>
                  <a:lnTo>
                    <a:pt x="2791" y="2902"/>
                  </a:lnTo>
                  <a:lnTo>
                    <a:pt x="2714" y="2965"/>
                  </a:lnTo>
                  <a:lnTo>
                    <a:pt x="2635" y="3024"/>
                  </a:lnTo>
                  <a:lnTo>
                    <a:pt x="2551" y="3078"/>
                  </a:lnTo>
                  <a:lnTo>
                    <a:pt x="2465" y="3127"/>
                  </a:lnTo>
                  <a:lnTo>
                    <a:pt x="2375" y="3171"/>
                  </a:lnTo>
                  <a:lnTo>
                    <a:pt x="2283" y="3209"/>
                  </a:lnTo>
                  <a:lnTo>
                    <a:pt x="2187" y="3243"/>
                  </a:lnTo>
                  <a:lnTo>
                    <a:pt x="2090" y="3271"/>
                  </a:lnTo>
                  <a:lnTo>
                    <a:pt x="1990" y="3293"/>
                  </a:lnTo>
                  <a:lnTo>
                    <a:pt x="1887" y="3309"/>
                  </a:lnTo>
                  <a:lnTo>
                    <a:pt x="1783" y="3319"/>
                  </a:lnTo>
                  <a:lnTo>
                    <a:pt x="1677" y="3322"/>
                  </a:lnTo>
                  <a:lnTo>
                    <a:pt x="1571" y="3319"/>
                  </a:lnTo>
                  <a:lnTo>
                    <a:pt x="1467" y="3309"/>
                  </a:lnTo>
                  <a:lnTo>
                    <a:pt x="1365" y="3293"/>
                  </a:lnTo>
                  <a:lnTo>
                    <a:pt x="1265" y="3271"/>
                  </a:lnTo>
                  <a:lnTo>
                    <a:pt x="1167" y="3243"/>
                  </a:lnTo>
                  <a:lnTo>
                    <a:pt x="1072" y="3209"/>
                  </a:lnTo>
                  <a:lnTo>
                    <a:pt x="979" y="3171"/>
                  </a:lnTo>
                  <a:lnTo>
                    <a:pt x="889" y="3127"/>
                  </a:lnTo>
                  <a:lnTo>
                    <a:pt x="803" y="3078"/>
                  </a:lnTo>
                  <a:lnTo>
                    <a:pt x="720" y="3024"/>
                  </a:lnTo>
                  <a:lnTo>
                    <a:pt x="640" y="2965"/>
                  </a:lnTo>
                  <a:lnTo>
                    <a:pt x="563" y="2902"/>
                  </a:lnTo>
                  <a:lnTo>
                    <a:pt x="492" y="2834"/>
                  </a:lnTo>
                  <a:lnTo>
                    <a:pt x="423" y="2763"/>
                  </a:lnTo>
                  <a:lnTo>
                    <a:pt x="360" y="2688"/>
                  </a:lnTo>
                  <a:lnTo>
                    <a:pt x="301" y="2609"/>
                  </a:lnTo>
                  <a:lnTo>
                    <a:pt x="246" y="2527"/>
                  </a:lnTo>
                  <a:lnTo>
                    <a:pt x="197" y="2441"/>
                  </a:lnTo>
                  <a:lnTo>
                    <a:pt x="152" y="2352"/>
                  </a:lnTo>
                  <a:lnTo>
                    <a:pt x="113" y="2260"/>
                  </a:lnTo>
                  <a:lnTo>
                    <a:pt x="80" y="2166"/>
                  </a:lnTo>
                  <a:lnTo>
                    <a:pt x="51" y="2070"/>
                  </a:lnTo>
                  <a:lnTo>
                    <a:pt x="29" y="1970"/>
                  </a:lnTo>
                  <a:lnTo>
                    <a:pt x="13" y="1869"/>
                  </a:lnTo>
                  <a:lnTo>
                    <a:pt x="3" y="1766"/>
                  </a:lnTo>
                  <a:lnTo>
                    <a:pt x="0" y="1661"/>
                  </a:lnTo>
                  <a:lnTo>
                    <a:pt x="3" y="1556"/>
                  </a:lnTo>
                  <a:lnTo>
                    <a:pt x="13" y="1453"/>
                  </a:lnTo>
                  <a:lnTo>
                    <a:pt x="29" y="1351"/>
                  </a:lnTo>
                  <a:lnTo>
                    <a:pt x="51" y="1253"/>
                  </a:lnTo>
                  <a:lnTo>
                    <a:pt x="80" y="1155"/>
                  </a:lnTo>
                  <a:lnTo>
                    <a:pt x="113" y="1061"/>
                  </a:lnTo>
                  <a:lnTo>
                    <a:pt x="152" y="970"/>
                  </a:lnTo>
                  <a:lnTo>
                    <a:pt x="197" y="881"/>
                  </a:lnTo>
                  <a:lnTo>
                    <a:pt x="246" y="794"/>
                  </a:lnTo>
                  <a:lnTo>
                    <a:pt x="301" y="712"/>
                  </a:lnTo>
                  <a:lnTo>
                    <a:pt x="360" y="634"/>
                  </a:lnTo>
                  <a:lnTo>
                    <a:pt x="423" y="558"/>
                  </a:lnTo>
                  <a:lnTo>
                    <a:pt x="492" y="487"/>
                  </a:lnTo>
                  <a:lnTo>
                    <a:pt x="563" y="420"/>
                  </a:lnTo>
                  <a:lnTo>
                    <a:pt x="640" y="357"/>
                  </a:lnTo>
                  <a:lnTo>
                    <a:pt x="720" y="298"/>
                  </a:lnTo>
                  <a:lnTo>
                    <a:pt x="803" y="244"/>
                  </a:lnTo>
                  <a:lnTo>
                    <a:pt x="889" y="195"/>
                  </a:lnTo>
                  <a:lnTo>
                    <a:pt x="979" y="151"/>
                  </a:lnTo>
                  <a:lnTo>
                    <a:pt x="1072" y="112"/>
                  </a:lnTo>
                  <a:lnTo>
                    <a:pt x="1167" y="78"/>
                  </a:lnTo>
                  <a:lnTo>
                    <a:pt x="1265" y="51"/>
                  </a:lnTo>
                  <a:lnTo>
                    <a:pt x="1365" y="29"/>
                  </a:lnTo>
                  <a:lnTo>
                    <a:pt x="1467" y="13"/>
                  </a:lnTo>
                  <a:lnTo>
                    <a:pt x="1571" y="4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25;p33">
              <a:extLst>
                <a:ext uri="{FF2B5EF4-FFF2-40B4-BE49-F238E27FC236}">
                  <a16:creationId xmlns:a16="http://schemas.microsoft.com/office/drawing/2014/main" id="{3B9CB4FC-9630-C641-8640-CA6F0A7D3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1947" y="2125290"/>
              <a:ext cx="283270" cy="281791"/>
            </a:xfrm>
            <a:custGeom>
              <a:avLst/>
              <a:gdLst/>
              <a:ahLst/>
              <a:cxnLst/>
              <a:rect l="l" t="t" r="r" b="b"/>
              <a:pathLst>
                <a:path w="2114" h="2100" extrusionOk="0">
                  <a:moveTo>
                    <a:pt x="875" y="0"/>
                  </a:moveTo>
                  <a:lnTo>
                    <a:pt x="1239" y="0"/>
                  </a:lnTo>
                  <a:lnTo>
                    <a:pt x="1269" y="4"/>
                  </a:lnTo>
                  <a:lnTo>
                    <a:pt x="1298" y="11"/>
                  </a:lnTo>
                  <a:lnTo>
                    <a:pt x="1324" y="23"/>
                  </a:lnTo>
                  <a:lnTo>
                    <a:pt x="1347" y="39"/>
                  </a:lnTo>
                  <a:lnTo>
                    <a:pt x="1368" y="60"/>
                  </a:lnTo>
                  <a:lnTo>
                    <a:pt x="1384" y="83"/>
                  </a:lnTo>
                  <a:lnTo>
                    <a:pt x="1396" y="109"/>
                  </a:lnTo>
                  <a:lnTo>
                    <a:pt x="1404" y="137"/>
                  </a:lnTo>
                  <a:lnTo>
                    <a:pt x="1407" y="166"/>
                  </a:lnTo>
                  <a:lnTo>
                    <a:pt x="1407" y="700"/>
                  </a:lnTo>
                  <a:lnTo>
                    <a:pt x="1945" y="700"/>
                  </a:lnTo>
                  <a:lnTo>
                    <a:pt x="1979" y="703"/>
                  </a:lnTo>
                  <a:lnTo>
                    <a:pt x="2011" y="713"/>
                  </a:lnTo>
                  <a:lnTo>
                    <a:pt x="2039" y="728"/>
                  </a:lnTo>
                  <a:lnTo>
                    <a:pt x="2065" y="749"/>
                  </a:lnTo>
                  <a:lnTo>
                    <a:pt x="2084" y="774"/>
                  </a:lnTo>
                  <a:lnTo>
                    <a:pt x="2101" y="802"/>
                  </a:lnTo>
                  <a:lnTo>
                    <a:pt x="2111" y="833"/>
                  </a:lnTo>
                  <a:lnTo>
                    <a:pt x="2114" y="867"/>
                  </a:lnTo>
                  <a:lnTo>
                    <a:pt x="2114" y="1234"/>
                  </a:lnTo>
                  <a:lnTo>
                    <a:pt x="2111" y="1268"/>
                  </a:lnTo>
                  <a:lnTo>
                    <a:pt x="2101" y="1298"/>
                  </a:lnTo>
                  <a:lnTo>
                    <a:pt x="2084" y="1326"/>
                  </a:lnTo>
                  <a:lnTo>
                    <a:pt x="2065" y="1351"/>
                  </a:lnTo>
                  <a:lnTo>
                    <a:pt x="2039" y="1372"/>
                  </a:lnTo>
                  <a:lnTo>
                    <a:pt x="2011" y="1387"/>
                  </a:lnTo>
                  <a:lnTo>
                    <a:pt x="1979" y="1397"/>
                  </a:lnTo>
                  <a:lnTo>
                    <a:pt x="1945" y="1400"/>
                  </a:lnTo>
                  <a:lnTo>
                    <a:pt x="1407" y="1400"/>
                  </a:lnTo>
                  <a:lnTo>
                    <a:pt x="1407" y="1934"/>
                  </a:lnTo>
                  <a:lnTo>
                    <a:pt x="1404" y="1968"/>
                  </a:lnTo>
                  <a:lnTo>
                    <a:pt x="1394" y="1999"/>
                  </a:lnTo>
                  <a:lnTo>
                    <a:pt x="1377" y="2027"/>
                  </a:lnTo>
                  <a:lnTo>
                    <a:pt x="1358" y="2051"/>
                  </a:lnTo>
                  <a:lnTo>
                    <a:pt x="1333" y="2072"/>
                  </a:lnTo>
                  <a:lnTo>
                    <a:pt x="1304" y="2087"/>
                  </a:lnTo>
                  <a:lnTo>
                    <a:pt x="1272" y="2097"/>
                  </a:lnTo>
                  <a:lnTo>
                    <a:pt x="1239" y="2100"/>
                  </a:lnTo>
                  <a:lnTo>
                    <a:pt x="875" y="2100"/>
                  </a:lnTo>
                  <a:lnTo>
                    <a:pt x="841" y="2097"/>
                  </a:lnTo>
                  <a:lnTo>
                    <a:pt x="810" y="2087"/>
                  </a:lnTo>
                  <a:lnTo>
                    <a:pt x="781" y="2072"/>
                  </a:lnTo>
                  <a:lnTo>
                    <a:pt x="756" y="2051"/>
                  </a:lnTo>
                  <a:lnTo>
                    <a:pt x="736" y="2027"/>
                  </a:lnTo>
                  <a:lnTo>
                    <a:pt x="720" y="1999"/>
                  </a:lnTo>
                  <a:lnTo>
                    <a:pt x="710" y="1968"/>
                  </a:lnTo>
                  <a:lnTo>
                    <a:pt x="707" y="1934"/>
                  </a:lnTo>
                  <a:lnTo>
                    <a:pt x="707" y="1400"/>
                  </a:lnTo>
                  <a:lnTo>
                    <a:pt x="168" y="1400"/>
                  </a:lnTo>
                  <a:lnTo>
                    <a:pt x="135" y="1397"/>
                  </a:lnTo>
                  <a:lnTo>
                    <a:pt x="103" y="1387"/>
                  </a:lnTo>
                  <a:lnTo>
                    <a:pt x="74" y="1372"/>
                  </a:lnTo>
                  <a:lnTo>
                    <a:pt x="49" y="1351"/>
                  </a:lnTo>
                  <a:lnTo>
                    <a:pt x="30" y="1326"/>
                  </a:lnTo>
                  <a:lnTo>
                    <a:pt x="13" y="1298"/>
                  </a:lnTo>
                  <a:lnTo>
                    <a:pt x="4" y="1268"/>
                  </a:lnTo>
                  <a:lnTo>
                    <a:pt x="0" y="1234"/>
                  </a:lnTo>
                  <a:lnTo>
                    <a:pt x="0" y="867"/>
                  </a:lnTo>
                  <a:lnTo>
                    <a:pt x="4" y="833"/>
                  </a:lnTo>
                  <a:lnTo>
                    <a:pt x="13" y="802"/>
                  </a:lnTo>
                  <a:lnTo>
                    <a:pt x="30" y="774"/>
                  </a:lnTo>
                  <a:lnTo>
                    <a:pt x="49" y="749"/>
                  </a:lnTo>
                  <a:lnTo>
                    <a:pt x="74" y="728"/>
                  </a:lnTo>
                  <a:lnTo>
                    <a:pt x="103" y="713"/>
                  </a:lnTo>
                  <a:lnTo>
                    <a:pt x="135" y="703"/>
                  </a:lnTo>
                  <a:lnTo>
                    <a:pt x="168" y="700"/>
                  </a:lnTo>
                  <a:lnTo>
                    <a:pt x="707" y="700"/>
                  </a:lnTo>
                  <a:lnTo>
                    <a:pt x="707" y="166"/>
                  </a:lnTo>
                  <a:lnTo>
                    <a:pt x="711" y="134"/>
                  </a:lnTo>
                  <a:lnTo>
                    <a:pt x="720" y="102"/>
                  </a:lnTo>
                  <a:lnTo>
                    <a:pt x="736" y="74"/>
                  </a:lnTo>
                  <a:lnTo>
                    <a:pt x="756" y="49"/>
                  </a:lnTo>
                  <a:lnTo>
                    <a:pt x="781" y="28"/>
                  </a:lnTo>
                  <a:lnTo>
                    <a:pt x="810" y="13"/>
                  </a:lnTo>
                  <a:lnTo>
                    <a:pt x="841" y="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54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BM-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600072"/>
            <a:ext cx="6678706" cy="5607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1722067"/>
            <a:ext cx="7913799" cy="3880985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975" marR="0" indent="-1809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/>
              <a:t>Second level bulleted list</a:t>
            </a:r>
          </a:p>
          <a:p>
            <a:pPr marL="180975" marR="0" lvl="1" indent="-180975" algn="l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level bulleted list</a:t>
            </a:r>
          </a:p>
          <a:p>
            <a:pPr marL="180975" marR="0" lvl="1" indent="-180975" algn="l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level bulleted list</a:t>
            </a:r>
          </a:p>
          <a:p>
            <a:pPr marL="180975" marR="0" lvl="1" indent="-180975" algn="l" defTabSz="914400" rtl="0" eaLnBrk="1" fontAlgn="auto" latinLnBrk="0" hangingPunct="1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level 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1BD9A6-40D7-6548-8070-22A8D714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16455" y="528454"/>
            <a:ext cx="731520" cy="731520"/>
            <a:chOff x="10637822" y="1900426"/>
            <a:chExt cx="731520" cy="73152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4DC6A14-256B-C04B-BA8C-CC4BA1800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0637822" y="1900426"/>
              <a:ext cx="731520" cy="73152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lvl="0"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424;p33">
              <a:extLst>
                <a:ext uri="{FF2B5EF4-FFF2-40B4-BE49-F238E27FC236}">
                  <a16:creationId xmlns:a16="http://schemas.microsoft.com/office/drawing/2014/main" id="{A6A5D3D3-BE5D-0848-825F-A7B8A48D5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8589" y="2043408"/>
              <a:ext cx="449985" cy="445557"/>
            </a:xfrm>
            <a:custGeom>
              <a:avLst/>
              <a:gdLst/>
              <a:ahLst/>
              <a:cxnLst/>
              <a:rect l="l" t="t" r="r" b="b"/>
              <a:pathLst>
                <a:path w="3354" h="3322" extrusionOk="0">
                  <a:moveTo>
                    <a:pt x="1677" y="265"/>
                  </a:moveTo>
                  <a:lnTo>
                    <a:pt x="1581" y="268"/>
                  </a:lnTo>
                  <a:lnTo>
                    <a:pt x="1486" y="277"/>
                  </a:lnTo>
                  <a:lnTo>
                    <a:pt x="1394" y="293"/>
                  </a:lnTo>
                  <a:lnTo>
                    <a:pt x="1303" y="315"/>
                  </a:lnTo>
                  <a:lnTo>
                    <a:pt x="1214" y="342"/>
                  </a:lnTo>
                  <a:lnTo>
                    <a:pt x="1129" y="374"/>
                  </a:lnTo>
                  <a:lnTo>
                    <a:pt x="1046" y="412"/>
                  </a:lnTo>
                  <a:lnTo>
                    <a:pt x="966" y="455"/>
                  </a:lnTo>
                  <a:lnTo>
                    <a:pt x="889" y="503"/>
                  </a:lnTo>
                  <a:lnTo>
                    <a:pt x="816" y="556"/>
                  </a:lnTo>
                  <a:lnTo>
                    <a:pt x="746" y="612"/>
                  </a:lnTo>
                  <a:lnTo>
                    <a:pt x="680" y="674"/>
                  </a:lnTo>
                  <a:lnTo>
                    <a:pt x="619" y="739"/>
                  </a:lnTo>
                  <a:lnTo>
                    <a:pt x="561" y="807"/>
                  </a:lnTo>
                  <a:lnTo>
                    <a:pt x="509" y="880"/>
                  </a:lnTo>
                  <a:lnTo>
                    <a:pt x="459" y="957"/>
                  </a:lnTo>
                  <a:lnTo>
                    <a:pt x="417" y="1036"/>
                  </a:lnTo>
                  <a:lnTo>
                    <a:pt x="378" y="1117"/>
                  </a:lnTo>
                  <a:lnTo>
                    <a:pt x="345" y="1203"/>
                  </a:lnTo>
                  <a:lnTo>
                    <a:pt x="317" y="1290"/>
                  </a:lnTo>
                  <a:lnTo>
                    <a:pt x="295" y="1379"/>
                  </a:lnTo>
                  <a:lnTo>
                    <a:pt x="280" y="1472"/>
                  </a:lnTo>
                  <a:lnTo>
                    <a:pt x="270" y="1566"/>
                  </a:lnTo>
                  <a:lnTo>
                    <a:pt x="267" y="1661"/>
                  </a:lnTo>
                  <a:lnTo>
                    <a:pt x="270" y="1756"/>
                  </a:lnTo>
                  <a:lnTo>
                    <a:pt x="280" y="1850"/>
                  </a:lnTo>
                  <a:lnTo>
                    <a:pt x="295" y="1942"/>
                  </a:lnTo>
                  <a:lnTo>
                    <a:pt x="317" y="2032"/>
                  </a:lnTo>
                  <a:lnTo>
                    <a:pt x="345" y="2119"/>
                  </a:lnTo>
                  <a:lnTo>
                    <a:pt x="378" y="2204"/>
                  </a:lnTo>
                  <a:lnTo>
                    <a:pt x="417" y="2286"/>
                  </a:lnTo>
                  <a:lnTo>
                    <a:pt x="459" y="2365"/>
                  </a:lnTo>
                  <a:lnTo>
                    <a:pt x="509" y="2441"/>
                  </a:lnTo>
                  <a:lnTo>
                    <a:pt x="561" y="2514"/>
                  </a:lnTo>
                  <a:lnTo>
                    <a:pt x="619" y="2583"/>
                  </a:lnTo>
                  <a:lnTo>
                    <a:pt x="680" y="2648"/>
                  </a:lnTo>
                  <a:lnTo>
                    <a:pt x="746" y="2709"/>
                  </a:lnTo>
                  <a:lnTo>
                    <a:pt x="816" y="2766"/>
                  </a:lnTo>
                  <a:lnTo>
                    <a:pt x="889" y="2818"/>
                  </a:lnTo>
                  <a:lnTo>
                    <a:pt x="966" y="2867"/>
                  </a:lnTo>
                  <a:lnTo>
                    <a:pt x="1046" y="2909"/>
                  </a:lnTo>
                  <a:lnTo>
                    <a:pt x="1129" y="2947"/>
                  </a:lnTo>
                  <a:lnTo>
                    <a:pt x="1214" y="2981"/>
                  </a:lnTo>
                  <a:lnTo>
                    <a:pt x="1303" y="3008"/>
                  </a:lnTo>
                  <a:lnTo>
                    <a:pt x="1394" y="3029"/>
                  </a:lnTo>
                  <a:lnTo>
                    <a:pt x="1486" y="3045"/>
                  </a:lnTo>
                  <a:lnTo>
                    <a:pt x="1581" y="3054"/>
                  </a:lnTo>
                  <a:lnTo>
                    <a:pt x="1677" y="3058"/>
                  </a:lnTo>
                  <a:lnTo>
                    <a:pt x="1773" y="3054"/>
                  </a:lnTo>
                  <a:lnTo>
                    <a:pt x="1869" y="3045"/>
                  </a:lnTo>
                  <a:lnTo>
                    <a:pt x="1962" y="3029"/>
                  </a:lnTo>
                  <a:lnTo>
                    <a:pt x="2051" y="3008"/>
                  </a:lnTo>
                  <a:lnTo>
                    <a:pt x="2140" y="2981"/>
                  </a:lnTo>
                  <a:lnTo>
                    <a:pt x="2225" y="2947"/>
                  </a:lnTo>
                  <a:lnTo>
                    <a:pt x="2308" y="2909"/>
                  </a:lnTo>
                  <a:lnTo>
                    <a:pt x="2388" y="2867"/>
                  </a:lnTo>
                  <a:lnTo>
                    <a:pt x="2465" y="2818"/>
                  </a:lnTo>
                  <a:lnTo>
                    <a:pt x="2538" y="2766"/>
                  </a:lnTo>
                  <a:lnTo>
                    <a:pt x="2608" y="2709"/>
                  </a:lnTo>
                  <a:lnTo>
                    <a:pt x="2674" y="2648"/>
                  </a:lnTo>
                  <a:lnTo>
                    <a:pt x="2736" y="2583"/>
                  </a:lnTo>
                  <a:lnTo>
                    <a:pt x="2793" y="2514"/>
                  </a:lnTo>
                  <a:lnTo>
                    <a:pt x="2847" y="2441"/>
                  </a:lnTo>
                  <a:lnTo>
                    <a:pt x="2895" y="2365"/>
                  </a:lnTo>
                  <a:lnTo>
                    <a:pt x="2939" y="2286"/>
                  </a:lnTo>
                  <a:lnTo>
                    <a:pt x="2977" y="2204"/>
                  </a:lnTo>
                  <a:lnTo>
                    <a:pt x="3010" y="2119"/>
                  </a:lnTo>
                  <a:lnTo>
                    <a:pt x="3037" y="2032"/>
                  </a:lnTo>
                  <a:lnTo>
                    <a:pt x="3059" y="1942"/>
                  </a:lnTo>
                  <a:lnTo>
                    <a:pt x="3074" y="1850"/>
                  </a:lnTo>
                  <a:lnTo>
                    <a:pt x="3084" y="1756"/>
                  </a:lnTo>
                  <a:lnTo>
                    <a:pt x="3087" y="1661"/>
                  </a:lnTo>
                  <a:lnTo>
                    <a:pt x="3084" y="1566"/>
                  </a:lnTo>
                  <a:lnTo>
                    <a:pt x="3074" y="1472"/>
                  </a:lnTo>
                  <a:lnTo>
                    <a:pt x="3059" y="1379"/>
                  </a:lnTo>
                  <a:lnTo>
                    <a:pt x="3037" y="1290"/>
                  </a:lnTo>
                  <a:lnTo>
                    <a:pt x="3010" y="1203"/>
                  </a:lnTo>
                  <a:lnTo>
                    <a:pt x="2977" y="1117"/>
                  </a:lnTo>
                  <a:lnTo>
                    <a:pt x="2939" y="1036"/>
                  </a:lnTo>
                  <a:lnTo>
                    <a:pt x="2895" y="957"/>
                  </a:lnTo>
                  <a:lnTo>
                    <a:pt x="2847" y="880"/>
                  </a:lnTo>
                  <a:lnTo>
                    <a:pt x="2793" y="807"/>
                  </a:lnTo>
                  <a:lnTo>
                    <a:pt x="2736" y="739"/>
                  </a:lnTo>
                  <a:lnTo>
                    <a:pt x="2674" y="674"/>
                  </a:lnTo>
                  <a:lnTo>
                    <a:pt x="2608" y="612"/>
                  </a:lnTo>
                  <a:lnTo>
                    <a:pt x="2538" y="556"/>
                  </a:lnTo>
                  <a:lnTo>
                    <a:pt x="2465" y="503"/>
                  </a:lnTo>
                  <a:lnTo>
                    <a:pt x="2388" y="455"/>
                  </a:lnTo>
                  <a:lnTo>
                    <a:pt x="2308" y="412"/>
                  </a:lnTo>
                  <a:lnTo>
                    <a:pt x="2225" y="374"/>
                  </a:lnTo>
                  <a:lnTo>
                    <a:pt x="2140" y="342"/>
                  </a:lnTo>
                  <a:lnTo>
                    <a:pt x="2051" y="315"/>
                  </a:lnTo>
                  <a:lnTo>
                    <a:pt x="1962" y="293"/>
                  </a:lnTo>
                  <a:lnTo>
                    <a:pt x="1869" y="277"/>
                  </a:lnTo>
                  <a:lnTo>
                    <a:pt x="1773" y="268"/>
                  </a:lnTo>
                  <a:lnTo>
                    <a:pt x="1677" y="265"/>
                  </a:lnTo>
                  <a:close/>
                  <a:moveTo>
                    <a:pt x="1677" y="0"/>
                  </a:moveTo>
                  <a:lnTo>
                    <a:pt x="1677" y="0"/>
                  </a:lnTo>
                  <a:lnTo>
                    <a:pt x="1783" y="4"/>
                  </a:lnTo>
                  <a:lnTo>
                    <a:pt x="1887" y="13"/>
                  </a:lnTo>
                  <a:lnTo>
                    <a:pt x="1990" y="29"/>
                  </a:lnTo>
                  <a:lnTo>
                    <a:pt x="2090" y="51"/>
                  </a:lnTo>
                  <a:lnTo>
                    <a:pt x="2187" y="78"/>
                  </a:lnTo>
                  <a:lnTo>
                    <a:pt x="2283" y="112"/>
                  </a:lnTo>
                  <a:lnTo>
                    <a:pt x="2375" y="151"/>
                  </a:lnTo>
                  <a:lnTo>
                    <a:pt x="2465" y="195"/>
                  </a:lnTo>
                  <a:lnTo>
                    <a:pt x="2551" y="244"/>
                  </a:lnTo>
                  <a:lnTo>
                    <a:pt x="2635" y="298"/>
                  </a:lnTo>
                  <a:lnTo>
                    <a:pt x="2714" y="357"/>
                  </a:lnTo>
                  <a:lnTo>
                    <a:pt x="2791" y="420"/>
                  </a:lnTo>
                  <a:lnTo>
                    <a:pt x="2863" y="487"/>
                  </a:lnTo>
                  <a:lnTo>
                    <a:pt x="2931" y="558"/>
                  </a:lnTo>
                  <a:lnTo>
                    <a:pt x="2994" y="634"/>
                  </a:lnTo>
                  <a:lnTo>
                    <a:pt x="3054" y="712"/>
                  </a:lnTo>
                  <a:lnTo>
                    <a:pt x="3108" y="794"/>
                  </a:lnTo>
                  <a:lnTo>
                    <a:pt x="3158" y="881"/>
                  </a:lnTo>
                  <a:lnTo>
                    <a:pt x="3202" y="970"/>
                  </a:lnTo>
                  <a:lnTo>
                    <a:pt x="3242" y="1061"/>
                  </a:lnTo>
                  <a:lnTo>
                    <a:pt x="3276" y="1155"/>
                  </a:lnTo>
                  <a:lnTo>
                    <a:pt x="3303" y="1253"/>
                  </a:lnTo>
                  <a:lnTo>
                    <a:pt x="3326" y="1351"/>
                  </a:lnTo>
                  <a:lnTo>
                    <a:pt x="3341" y="1453"/>
                  </a:lnTo>
                  <a:lnTo>
                    <a:pt x="3351" y="1556"/>
                  </a:lnTo>
                  <a:lnTo>
                    <a:pt x="3354" y="1661"/>
                  </a:lnTo>
                  <a:lnTo>
                    <a:pt x="3351" y="1766"/>
                  </a:lnTo>
                  <a:lnTo>
                    <a:pt x="3341" y="1869"/>
                  </a:lnTo>
                  <a:lnTo>
                    <a:pt x="3326" y="1970"/>
                  </a:lnTo>
                  <a:lnTo>
                    <a:pt x="3303" y="2070"/>
                  </a:lnTo>
                  <a:lnTo>
                    <a:pt x="3276" y="2166"/>
                  </a:lnTo>
                  <a:lnTo>
                    <a:pt x="3242" y="2260"/>
                  </a:lnTo>
                  <a:lnTo>
                    <a:pt x="3202" y="2352"/>
                  </a:lnTo>
                  <a:lnTo>
                    <a:pt x="3158" y="2441"/>
                  </a:lnTo>
                  <a:lnTo>
                    <a:pt x="3108" y="2527"/>
                  </a:lnTo>
                  <a:lnTo>
                    <a:pt x="3054" y="2609"/>
                  </a:lnTo>
                  <a:lnTo>
                    <a:pt x="2994" y="2688"/>
                  </a:lnTo>
                  <a:lnTo>
                    <a:pt x="2931" y="2763"/>
                  </a:lnTo>
                  <a:lnTo>
                    <a:pt x="2863" y="2834"/>
                  </a:lnTo>
                  <a:lnTo>
                    <a:pt x="2791" y="2902"/>
                  </a:lnTo>
                  <a:lnTo>
                    <a:pt x="2714" y="2965"/>
                  </a:lnTo>
                  <a:lnTo>
                    <a:pt x="2635" y="3024"/>
                  </a:lnTo>
                  <a:lnTo>
                    <a:pt x="2551" y="3078"/>
                  </a:lnTo>
                  <a:lnTo>
                    <a:pt x="2465" y="3127"/>
                  </a:lnTo>
                  <a:lnTo>
                    <a:pt x="2375" y="3171"/>
                  </a:lnTo>
                  <a:lnTo>
                    <a:pt x="2283" y="3209"/>
                  </a:lnTo>
                  <a:lnTo>
                    <a:pt x="2187" y="3243"/>
                  </a:lnTo>
                  <a:lnTo>
                    <a:pt x="2090" y="3271"/>
                  </a:lnTo>
                  <a:lnTo>
                    <a:pt x="1990" y="3293"/>
                  </a:lnTo>
                  <a:lnTo>
                    <a:pt x="1887" y="3309"/>
                  </a:lnTo>
                  <a:lnTo>
                    <a:pt x="1783" y="3319"/>
                  </a:lnTo>
                  <a:lnTo>
                    <a:pt x="1677" y="3322"/>
                  </a:lnTo>
                  <a:lnTo>
                    <a:pt x="1571" y="3319"/>
                  </a:lnTo>
                  <a:lnTo>
                    <a:pt x="1467" y="3309"/>
                  </a:lnTo>
                  <a:lnTo>
                    <a:pt x="1365" y="3293"/>
                  </a:lnTo>
                  <a:lnTo>
                    <a:pt x="1265" y="3271"/>
                  </a:lnTo>
                  <a:lnTo>
                    <a:pt x="1167" y="3243"/>
                  </a:lnTo>
                  <a:lnTo>
                    <a:pt x="1072" y="3209"/>
                  </a:lnTo>
                  <a:lnTo>
                    <a:pt x="979" y="3171"/>
                  </a:lnTo>
                  <a:lnTo>
                    <a:pt x="889" y="3127"/>
                  </a:lnTo>
                  <a:lnTo>
                    <a:pt x="803" y="3078"/>
                  </a:lnTo>
                  <a:lnTo>
                    <a:pt x="720" y="3024"/>
                  </a:lnTo>
                  <a:lnTo>
                    <a:pt x="640" y="2965"/>
                  </a:lnTo>
                  <a:lnTo>
                    <a:pt x="563" y="2902"/>
                  </a:lnTo>
                  <a:lnTo>
                    <a:pt x="492" y="2834"/>
                  </a:lnTo>
                  <a:lnTo>
                    <a:pt x="423" y="2763"/>
                  </a:lnTo>
                  <a:lnTo>
                    <a:pt x="360" y="2688"/>
                  </a:lnTo>
                  <a:lnTo>
                    <a:pt x="301" y="2609"/>
                  </a:lnTo>
                  <a:lnTo>
                    <a:pt x="246" y="2527"/>
                  </a:lnTo>
                  <a:lnTo>
                    <a:pt x="197" y="2441"/>
                  </a:lnTo>
                  <a:lnTo>
                    <a:pt x="152" y="2352"/>
                  </a:lnTo>
                  <a:lnTo>
                    <a:pt x="113" y="2260"/>
                  </a:lnTo>
                  <a:lnTo>
                    <a:pt x="80" y="2166"/>
                  </a:lnTo>
                  <a:lnTo>
                    <a:pt x="51" y="2070"/>
                  </a:lnTo>
                  <a:lnTo>
                    <a:pt x="29" y="1970"/>
                  </a:lnTo>
                  <a:lnTo>
                    <a:pt x="13" y="1869"/>
                  </a:lnTo>
                  <a:lnTo>
                    <a:pt x="3" y="1766"/>
                  </a:lnTo>
                  <a:lnTo>
                    <a:pt x="0" y="1661"/>
                  </a:lnTo>
                  <a:lnTo>
                    <a:pt x="3" y="1556"/>
                  </a:lnTo>
                  <a:lnTo>
                    <a:pt x="13" y="1453"/>
                  </a:lnTo>
                  <a:lnTo>
                    <a:pt x="29" y="1351"/>
                  </a:lnTo>
                  <a:lnTo>
                    <a:pt x="51" y="1253"/>
                  </a:lnTo>
                  <a:lnTo>
                    <a:pt x="80" y="1155"/>
                  </a:lnTo>
                  <a:lnTo>
                    <a:pt x="113" y="1061"/>
                  </a:lnTo>
                  <a:lnTo>
                    <a:pt x="152" y="970"/>
                  </a:lnTo>
                  <a:lnTo>
                    <a:pt x="197" y="881"/>
                  </a:lnTo>
                  <a:lnTo>
                    <a:pt x="246" y="794"/>
                  </a:lnTo>
                  <a:lnTo>
                    <a:pt x="301" y="712"/>
                  </a:lnTo>
                  <a:lnTo>
                    <a:pt x="360" y="634"/>
                  </a:lnTo>
                  <a:lnTo>
                    <a:pt x="423" y="558"/>
                  </a:lnTo>
                  <a:lnTo>
                    <a:pt x="492" y="487"/>
                  </a:lnTo>
                  <a:lnTo>
                    <a:pt x="563" y="420"/>
                  </a:lnTo>
                  <a:lnTo>
                    <a:pt x="640" y="357"/>
                  </a:lnTo>
                  <a:lnTo>
                    <a:pt x="720" y="298"/>
                  </a:lnTo>
                  <a:lnTo>
                    <a:pt x="803" y="244"/>
                  </a:lnTo>
                  <a:lnTo>
                    <a:pt x="889" y="195"/>
                  </a:lnTo>
                  <a:lnTo>
                    <a:pt x="979" y="151"/>
                  </a:lnTo>
                  <a:lnTo>
                    <a:pt x="1072" y="112"/>
                  </a:lnTo>
                  <a:lnTo>
                    <a:pt x="1167" y="78"/>
                  </a:lnTo>
                  <a:lnTo>
                    <a:pt x="1265" y="51"/>
                  </a:lnTo>
                  <a:lnTo>
                    <a:pt x="1365" y="29"/>
                  </a:lnTo>
                  <a:lnTo>
                    <a:pt x="1467" y="13"/>
                  </a:lnTo>
                  <a:lnTo>
                    <a:pt x="1571" y="4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25;p33">
              <a:extLst>
                <a:ext uri="{FF2B5EF4-FFF2-40B4-BE49-F238E27FC236}">
                  <a16:creationId xmlns:a16="http://schemas.microsoft.com/office/drawing/2014/main" id="{C905EF21-D2DB-EF40-AFD2-6A7A146F1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1947" y="2125290"/>
              <a:ext cx="283270" cy="281791"/>
            </a:xfrm>
            <a:custGeom>
              <a:avLst/>
              <a:gdLst/>
              <a:ahLst/>
              <a:cxnLst/>
              <a:rect l="l" t="t" r="r" b="b"/>
              <a:pathLst>
                <a:path w="2114" h="2100" extrusionOk="0">
                  <a:moveTo>
                    <a:pt x="875" y="0"/>
                  </a:moveTo>
                  <a:lnTo>
                    <a:pt x="1239" y="0"/>
                  </a:lnTo>
                  <a:lnTo>
                    <a:pt x="1269" y="4"/>
                  </a:lnTo>
                  <a:lnTo>
                    <a:pt x="1298" y="11"/>
                  </a:lnTo>
                  <a:lnTo>
                    <a:pt x="1324" y="23"/>
                  </a:lnTo>
                  <a:lnTo>
                    <a:pt x="1347" y="39"/>
                  </a:lnTo>
                  <a:lnTo>
                    <a:pt x="1368" y="60"/>
                  </a:lnTo>
                  <a:lnTo>
                    <a:pt x="1384" y="83"/>
                  </a:lnTo>
                  <a:lnTo>
                    <a:pt x="1396" y="109"/>
                  </a:lnTo>
                  <a:lnTo>
                    <a:pt x="1404" y="137"/>
                  </a:lnTo>
                  <a:lnTo>
                    <a:pt x="1407" y="166"/>
                  </a:lnTo>
                  <a:lnTo>
                    <a:pt x="1407" y="700"/>
                  </a:lnTo>
                  <a:lnTo>
                    <a:pt x="1945" y="700"/>
                  </a:lnTo>
                  <a:lnTo>
                    <a:pt x="1979" y="703"/>
                  </a:lnTo>
                  <a:lnTo>
                    <a:pt x="2011" y="713"/>
                  </a:lnTo>
                  <a:lnTo>
                    <a:pt x="2039" y="728"/>
                  </a:lnTo>
                  <a:lnTo>
                    <a:pt x="2065" y="749"/>
                  </a:lnTo>
                  <a:lnTo>
                    <a:pt x="2084" y="774"/>
                  </a:lnTo>
                  <a:lnTo>
                    <a:pt x="2101" y="802"/>
                  </a:lnTo>
                  <a:lnTo>
                    <a:pt x="2111" y="833"/>
                  </a:lnTo>
                  <a:lnTo>
                    <a:pt x="2114" y="867"/>
                  </a:lnTo>
                  <a:lnTo>
                    <a:pt x="2114" y="1234"/>
                  </a:lnTo>
                  <a:lnTo>
                    <a:pt x="2111" y="1268"/>
                  </a:lnTo>
                  <a:lnTo>
                    <a:pt x="2101" y="1298"/>
                  </a:lnTo>
                  <a:lnTo>
                    <a:pt x="2084" y="1326"/>
                  </a:lnTo>
                  <a:lnTo>
                    <a:pt x="2065" y="1351"/>
                  </a:lnTo>
                  <a:lnTo>
                    <a:pt x="2039" y="1372"/>
                  </a:lnTo>
                  <a:lnTo>
                    <a:pt x="2011" y="1387"/>
                  </a:lnTo>
                  <a:lnTo>
                    <a:pt x="1979" y="1397"/>
                  </a:lnTo>
                  <a:lnTo>
                    <a:pt x="1945" y="1400"/>
                  </a:lnTo>
                  <a:lnTo>
                    <a:pt x="1407" y="1400"/>
                  </a:lnTo>
                  <a:lnTo>
                    <a:pt x="1407" y="1934"/>
                  </a:lnTo>
                  <a:lnTo>
                    <a:pt x="1404" y="1968"/>
                  </a:lnTo>
                  <a:lnTo>
                    <a:pt x="1394" y="1999"/>
                  </a:lnTo>
                  <a:lnTo>
                    <a:pt x="1377" y="2027"/>
                  </a:lnTo>
                  <a:lnTo>
                    <a:pt x="1358" y="2051"/>
                  </a:lnTo>
                  <a:lnTo>
                    <a:pt x="1333" y="2072"/>
                  </a:lnTo>
                  <a:lnTo>
                    <a:pt x="1304" y="2087"/>
                  </a:lnTo>
                  <a:lnTo>
                    <a:pt x="1272" y="2097"/>
                  </a:lnTo>
                  <a:lnTo>
                    <a:pt x="1239" y="2100"/>
                  </a:lnTo>
                  <a:lnTo>
                    <a:pt x="875" y="2100"/>
                  </a:lnTo>
                  <a:lnTo>
                    <a:pt x="841" y="2097"/>
                  </a:lnTo>
                  <a:lnTo>
                    <a:pt x="810" y="2087"/>
                  </a:lnTo>
                  <a:lnTo>
                    <a:pt x="781" y="2072"/>
                  </a:lnTo>
                  <a:lnTo>
                    <a:pt x="756" y="2051"/>
                  </a:lnTo>
                  <a:lnTo>
                    <a:pt x="736" y="2027"/>
                  </a:lnTo>
                  <a:lnTo>
                    <a:pt x="720" y="1999"/>
                  </a:lnTo>
                  <a:lnTo>
                    <a:pt x="710" y="1968"/>
                  </a:lnTo>
                  <a:lnTo>
                    <a:pt x="707" y="1934"/>
                  </a:lnTo>
                  <a:lnTo>
                    <a:pt x="707" y="1400"/>
                  </a:lnTo>
                  <a:lnTo>
                    <a:pt x="168" y="1400"/>
                  </a:lnTo>
                  <a:lnTo>
                    <a:pt x="135" y="1397"/>
                  </a:lnTo>
                  <a:lnTo>
                    <a:pt x="103" y="1387"/>
                  </a:lnTo>
                  <a:lnTo>
                    <a:pt x="74" y="1372"/>
                  </a:lnTo>
                  <a:lnTo>
                    <a:pt x="49" y="1351"/>
                  </a:lnTo>
                  <a:lnTo>
                    <a:pt x="30" y="1326"/>
                  </a:lnTo>
                  <a:lnTo>
                    <a:pt x="13" y="1298"/>
                  </a:lnTo>
                  <a:lnTo>
                    <a:pt x="4" y="1268"/>
                  </a:lnTo>
                  <a:lnTo>
                    <a:pt x="0" y="1234"/>
                  </a:lnTo>
                  <a:lnTo>
                    <a:pt x="0" y="867"/>
                  </a:lnTo>
                  <a:lnTo>
                    <a:pt x="4" y="833"/>
                  </a:lnTo>
                  <a:lnTo>
                    <a:pt x="13" y="802"/>
                  </a:lnTo>
                  <a:lnTo>
                    <a:pt x="30" y="774"/>
                  </a:lnTo>
                  <a:lnTo>
                    <a:pt x="49" y="749"/>
                  </a:lnTo>
                  <a:lnTo>
                    <a:pt x="74" y="728"/>
                  </a:lnTo>
                  <a:lnTo>
                    <a:pt x="103" y="713"/>
                  </a:lnTo>
                  <a:lnTo>
                    <a:pt x="135" y="703"/>
                  </a:lnTo>
                  <a:lnTo>
                    <a:pt x="168" y="700"/>
                  </a:lnTo>
                  <a:lnTo>
                    <a:pt x="707" y="700"/>
                  </a:lnTo>
                  <a:lnTo>
                    <a:pt x="707" y="166"/>
                  </a:lnTo>
                  <a:lnTo>
                    <a:pt x="711" y="134"/>
                  </a:lnTo>
                  <a:lnTo>
                    <a:pt x="720" y="102"/>
                  </a:lnTo>
                  <a:lnTo>
                    <a:pt x="736" y="74"/>
                  </a:lnTo>
                  <a:lnTo>
                    <a:pt x="756" y="49"/>
                  </a:lnTo>
                  <a:lnTo>
                    <a:pt x="781" y="28"/>
                  </a:lnTo>
                  <a:lnTo>
                    <a:pt x="810" y="13"/>
                  </a:lnTo>
                  <a:lnTo>
                    <a:pt x="841" y="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47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mpus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600072"/>
            <a:ext cx="6678706" cy="5607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Verdana Bold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EC0277-3E05-3B48-9FE4-41646CDE3100}"/>
              </a:ext>
            </a:extLst>
          </p:cNvPr>
          <p:cNvCxnSpPr>
            <a:cxnSpLocks/>
          </p:cNvCxnSpPr>
          <p:nvPr userDrawn="1"/>
        </p:nvCxnSpPr>
        <p:spPr>
          <a:xfrm>
            <a:off x="3358602" y="1714500"/>
            <a:ext cx="0" cy="41222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8CEC469-4D2F-CE40-BB59-F8F6070D34F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517899" y="1696429"/>
            <a:ext cx="7607301" cy="41403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marR="0" indent="-1143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Members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A991F1-BCEF-E146-9B97-26F33F50B66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66802" y="1696429"/>
            <a:ext cx="2149596" cy="4140348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marR="0" indent="-1143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Co-Chairs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9DE846-59C8-AD40-8272-E6653EE3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816455" y="528454"/>
            <a:ext cx="731520" cy="731520"/>
            <a:chOff x="10637822" y="1900426"/>
            <a:chExt cx="731520" cy="7315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01EDE4D-8343-A740-BAA7-CB72FA22F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0637822" y="1900426"/>
              <a:ext cx="731520" cy="731520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lvl="0"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Google Shape;424;p33">
              <a:extLst>
                <a:ext uri="{FF2B5EF4-FFF2-40B4-BE49-F238E27FC236}">
                  <a16:creationId xmlns:a16="http://schemas.microsoft.com/office/drawing/2014/main" id="{0B08BDD3-AB30-8944-B5B7-9BFCAF84B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8589" y="2043408"/>
              <a:ext cx="449985" cy="445557"/>
            </a:xfrm>
            <a:custGeom>
              <a:avLst/>
              <a:gdLst/>
              <a:ahLst/>
              <a:cxnLst/>
              <a:rect l="l" t="t" r="r" b="b"/>
              <a:pathLst>
                <a:path w="3354" h="3322" extrusionOk="0">
                  <a:moveTo>
                    <a:pt x="1677" y="265"/>
                  </a:moveTo>
                  <a:lnTo>
                    <a:pt x="1581" y="268"/>
                  </a:lnTo>
                  <a:lnTo>
                    <a:pt x="1486" y="277"/>
                  </a:lnTo>
                  <a:lnTo>
                    <a:pt x="1394" y="293"/>
                  </a:lnTo>
                  <a:lnTo>
                    <a:pt x="1303" y="315"/>
                  </a:lnTo>
                  <a:lnTo>
                    <a:pt x="1214" y="342"/>
                  </a:lnTo>
                  <a:lnTo>
                    <a:pt x="1129" y="374"/>
                  </a:lnTo>
                  <a:lnTo>
                    <a:pt x="1046" y="412"/>
                  </a:lnTo>
                  <a:lnTo>
                    <a:pt x="966" y="455"/>
                  </a:lnTo>
                  <a:lnTo>
                    <a:pt x="889" y="503"/>
                  </a:lnTo>
                  <a:lnTo>
                    <a:pt x="816" y="556"/>
                  </a:lnTo>
                  <a:lnTo>
                    <a:pt x="746" y="612"/>
                  </a:lnTo>
                  <a:lnTo>
                    <a:pt x="680" y="674"/>
                  </a:lnTo>
                  <a:lnTo>
                    <a:pt x="619" y="739"/>
                  </a:lnTo>
                  <a:lnTo>
                    <a:pt x="561" y="807"/>
                  </a:lnTo>
                  <a:lnTo>
                    <a:pt x="509" y="880"/>
                  </a:lnTo>
                  <a:lnTo>
                    <a:pt x="459" y="957"/>
                  </a:lnTo>
                  <a:lnTo>
                    <a:pt x="417" y="1036"/>
                  </a:lnTo>
                  <a:lnTo>
                    <a:pt x="378" y="1117"/>
                  </a:lnTo>
                  <a:lnTo>
                    <a:pt x="345" y="1203"/>
                  </a:lnTo>
                  <a:lnTo>
                    <a:pt x="317" y="1290"/>
                  </a:lnTo>
                  <a:lnTo>
                    <a:pt x="295" y="1379"/>
                  </a:lnTo>
                  <a:lnTo>
                    <a:pt x="280" y="1472"/>
                  </a:lnTo>
                  <a:lnTo>
                    <a:pt x="270" y="1566"/>
                  </a:lnTo>
                  <a:lnTo>
                    <a:pt x="267" y="1661"/>
                  </a:lnTo>
                  <a:lnTo>
                    <a:pt x="270" y="1756"/>
                  </a:lnTo>
                  <a:lnTo>
                    <a:pt x="280" y="1850"/>
                  </a:lnTo>
                  <a:lnTo>
                    <a:pt x="295" y="1942"/>
                  </a:lnTo>
                  <a:lnTo>
                    <a:pt x="317" y="2032"/>
                  </a:lnTo>
                  <a:lnTo>
                    <a:pt x="345" y="2119"/>
                  </a:lnTo>
                  <a:lnTo>
                    <a:pt x="378" y="2204"/>
                  </a:lnTo>
                  <a:lnTo>
                    <a:pt x="417" y="2286"/>
                  </a:lnTo>
                  <a:lnTo>
                    <a:pt x="459" y="2365"/>
                  </a:lnTo>
                  <a:lnTo>
                    <a:pt x="509" y="2441"/>
                  </a:lnTo>
                  <a:lnTo>
                    <a:pt x="561" y="2514"/>
                  </a:lnTo>
                  <a:lnTo>
                    <a:pt x="619" y="2583"/>
                  </a:lnTo>
                  <a:lnTo>
                    <a:pt x="680" y="2648"/>
                  </a:lnTo>
                  <a:lnTo>
                    <a:pt x="746" y="2709"/>
                  </a:lnTo>
                  <a:lnTo>
                    <a:pt x="816" y="2766"/>
                  </a:lnTo>
                  <a:lnTo>
                    <a:pt x="889" y="2818"/>
                  </a:lnTo>
                  <a:lnTo>
                    <a:pt x="966" y="2867"/>
                  </a:lnTo>
                  <a:lnTo>
                    <a:pt x="1046" y="2909"/>
                  </a:lnTo>
                  <a:lnTo>
                    <a:pt x="1129" y="2947"/>
                  </a:lnTo>
                  <a:lnTo>
                    <a:pt x="1214" y="2981"/>
                  </a:lnTo>
                  <a:lnTo>
                    <a:pt x="1303" y="3008"/>
                  </a:lnTo>
                  <a:lnTo>
                    <a:pt x="1394" y="3029"/>
                  </a:lnTo>
                  <a:lnTo>
                    <a:pt x="1486" y="3045"/>
                  </a:lnTo>
                  <a:lnTo>
                    <a:pt x="1581" y="3054"/>
                  </a:lnTo>
                  <a:lnTo>
                    <a:pt x="1677" y="3058"/>
                  </a:lnTo>
                  <a:lnTo>
                    <a:pt x="1773" y="3054"/>
                  </a:lnTo>
                  <a:lnTo>
                    <a:pt x="1869" y="3045"/>
                  </a:lnTo>
                  <a:lnTo>
                    <a:pt x="1962" y="3029"/>
                  </a:lnTo>
                  <a:lnTo>
                    <a:pt x="2051" y="3008"/>
                  </a:lnTo>
                  <a:lnTo>
                    <a:pt x="2140" y="2981"/>
                  </a:lnTo>
                  <a:lnTo>
                    <a:pt x="2225" y="2947"/>
                  </a:lnTo>
                  <a:lnTo>
                    <a:pt x="2308" y="2909"/>
                  </a:lnTo>
                  <a:lnTo>
                    <a:pt x="2388" y="2867"/>
                  </a:lnTo>
                  <a:lnTo>
                    <a:pt x="2465" y="2818"/>
                  </a:lnTo>
                  <a:lnTo>
                    <a:pt x="2538" y="2766"/>
                  </a:lnTo>
                  <a:lnTo>
                    <a:pt x="2608" y="2709"/>
                  </a:lnTo>
                  <a:lnTo>
                    <a:pt x="2674" y="2648"/>
                  </a:lnTo>
                  <a:lnTo>
                    <a:pt x="2736" y="2583"/>
                  </a:lnTo>
                  <a:lnTo>
                    <a:pt x="2793" y="2514"/>
                  </a:lnTo>
                  <a:lnTo>
                    <a:pt x="2847" y="2441"/>
                  </a:lnTo>
                  <a:lnTo>
                    <a:pt x="2895" y="2365"/>
                  </a:lnTo>
                  <a:lnTo>
                    <a:pt x="2939" y="2286"/>
                  </a:lnTo>
                  <a:lnTo>
                    <a:pt x="2977" y="2204"/>
                  </a:lnTo>
                  <a:lnTo>
                    <a:pt x="3010" y="2119"/>
                  </a:lnTo>
                  <a:lnTo>
                    <a:pt x="3037" y="2032"/>
                  </a:lnTo>
                  <a:lnTo>
                    <a:pt x="3059" y="1942"/>
                  </a:lnTo>
                  <a:lnTo>
                    <a:pt x="3074" y="1850"/>
                  </a:lnTo>
                  <a:lnTo>
                    <a:pt x="3084" y="1756"/>
                  </a:lnTo>
                  <a:lnTo>
                    <a:pt x="3087" y="1661"/>
                  </a:lnTo>
                  <a:lnTo>
                    <a:pt x="3084" y="1566"/>
                  </a:lnTo>
                  <a:lnTo>
                    <a:pt x="3074" y="1472"/>
                  </a:lnTo>
                  <a:lnTo>
                    <a:pt x="3059" y="1379"/>
                  </a:lnTo>
                  <a:lnTo>
                    <a:pt x="3037" y="1290"/>
                  </a:lnTo>
                  <a:lnTo>
                    <a:pt x="3010" y="1203"/>
                  </a:lnTo>
                  <a:lnTo>
                    <a:pt x="2977" y="1117"/>
                  </a:lnTo>
                  <a:lnTo>
                    <a:pt x="2939" y="1036"/>
                  </a:lnTo>
                  <a:lnTo>
                    <a:pt x="2895" y="957"/>
                  </a:lnTo>
                  <a:lnTo>
                    <a:pt x="2847" y="880"/>
                  </a:lnTo>
                  <a:lnTo>
                    <a:pt x="2793" y="807"/>
                  </a:lnTo>
                  <a:lnTo>
                    <a:pt x="2736" y="739"/>
                  </a:lnTo>
                  <a:lnTo>
                    <a:pt x="2674" y="674"/>
                  </a:lnTo>
                  <a:lnTo>
                    <a:pt x="2608" y="612"/>
                  </a:lnTo>
                  <a:lnTo>
                    <a:pt x="2538" y="556"/>
                  </a:lnTo>
                  <a:lnTo>
                    <a:pt x="2465" y="503"/>
                  </a:lnTo>
                  <a:lnTo>
                    <a:pt x="2388" y="455"/>
                  </a:lnTo>
                  <a:lnTo>
                    <a:pt x="2308" y="412"/>
                  </a:lnTo>
                  <a:lnTo>
                    <a:pt x="2225" y="374"/>
                  </a:lnTo>
                  <a:lnTo>
                    <a:pt x="2140" y="342"/>
                  </a:lnTo>
                  <a:lnTo>
                    <a:pt x="2051" y="315"/>
                  </a:lnTo>
                  <a:lnTo>
                    <a:pt x="1962" y="293"/>
                  </a:lnTo>
                  <a:lnTo>
                    <a:pt x="1869" y="277"/>
                  </a:lnTo>
                  <a:lnTo>
                    <a:pt x="1773" y="268"/>
                  </a:lnTo>
                  <a:lnTo>
                    <a:pt x="1677" y="265"/>
                  </a:lnTo>
                  <a:close/>
                  <a:moveTo>
                    <a:pt x="1677" y="0"/>
                  </a:moveTo>
                  <a:lnTo>
                    <a:pt x="1677" y="0"/>
                  </a:lnTo>
                  <a:lnTo>
                    <a:pt x="1783" y="4"/>
                  </a:lnTo>
                  <a:lnTo>
                    <a:pt x="1887" y="13"/>
                  </a:lnTo>
                  <a:lnTo>
                    <a:pt x="1990" y="29"/>
                  </a:lnTo>
                  <a:lnTo>
                    <a:pt x="2090" y="51"/>
                  </a:lnTo>
                  <a:lnTo>
                    <a:pt x="2187" y="78"/>
                  </a:lnTo>
                  <a:lnTo>
                    <a:pt x="2283" y="112"/>
                  </a:lnTo>
                  <a:lnTo>
                    <a:pt x="2375" y="151"/>
                  </a:lnTo>
                  <a:lnTo>
                    <a:pt x="2465" y="195"/>
                  </a:lnTo>
                  <a:lnTo>
                    <a:pt x="2551" y="244"/>
                  </a:lnTo>
                  <a:lnTo>
                    <a:pt x="2635" y="298"/>
                  </a:lnTo>
                  <a:lnTo>
                    <a:pt x="2714" y="357"/>
                  </a:lnTo>
                  <a:lnTo>
                    <a:pt x="2791" y="420"/>
                  </a:lnTo>
                  <a:lnTo>
                    <a:pt x="2863" y="487"/>
                  </a:lnTo>
                  <a:lnTo>
                    <a:pt x="2931" y="558"/>
                  </a:lnTo>
                  <a:lnTo>
                    <a:pt x="2994" y="634"/>
                  </a:lnTo>
                  <a:lnTo>
                    <a:pt x="3054" y="712"/>
                  </a:lnTo>
                  <a:lnTo>
                    <a:pt x="3108" y="794"/>
                  </a:lnTo>
                  <a:lnTo>
                    <a:pt x="3158" y="881"/>
                  </a:lnTo>
                  <a:lnTo>
                    <a:pt x="3202" y="970"/>
                  </a:lnTo>
                  <a:lnTo>
                    <a:pt x="3242" y="1061"/>
                  </a:lnTo>
                  <a:lnTo>
                    <a:pt x="3276" y="1155"/>
                  </a:lnTo>
                  <a:lnTo>
                    <a:pt x="3303" y="1253"/>
                  </a:lnTo>
                  <a:lnTo>
                    <a:pt x="3326" y="1351"/>
                  </a:lnTo>
                  <a:lnTo>
                    <a:pt x="3341" y="1453"/>
                  </a:lnTo>
                  <a:lnTo>
                    <a:pt x="3351" y="1556"/>
                  </a:lnTo>
                  <a:lnTo>
                    <a:pt x="3354" y="1661"/>
                  </a:lnTo>
                  <a:lnTo>
                    <a:pt x="3351" y="1766"/>
                  </a:lnTo>
                  <a:lnTo>
                    <a:pt x="3341" y="1869"/>
                  </a:lnTo>
                  <a:lnTo>
                    <a:pt x="3326" y="1970"/>
                  </a:lnTo>
                  <a:lnTo>
                    <a:pt x="3303" y="2070"/>
                  </a:lnTo>
                  <a:lnTo>
                    <a:pt x="3276" y="2166"/>
                  </a:lnTo>
                  <a:lnTo>
                    <a:pt x="3242" y="2260"/>
                  </a:lnTo>
                  <a:lnTo>
                    <a:pt x="3202" y="2352"/>
                  </a:lnTo>
                  <a:lnTo>
                    <a:pt x="3158" y="2441"/>
                  </a:lnTo>
                  <a:lnTo>
                    <a:pt x="3108" y="2527"/>
                  </a:lnTo>
                  <a:lnTo>
                    <a:pt x="3054" y="2609"/>
                  </a:lnTo>
                  <a:lnTo>
                    <a:pt x="2994" y="2688"/>
                  </a:lnTo>
                  <a:lnTo>
                    <a:pt x="2931" y="2763"/>
                  </a:lnTo>
                  <a:lnTo>
                    <a:pt x="2863" y="2834"/>
                  </a:lnTo>
                  <a:lnTo>
                    <a:pt x="2791" y="2902"/>
                  </a:lnTo>
                  <a:lnTo>
                    <a:pt x="2714" y="2965"/>
                  </a:lnTo>
                  <a:lnTo>
                    <a:pt x="2635" y="3024"/>
                  </a:lnTo>
                  <a:lnTo>
                    <a:pt x="2551" y="3078"/>
                  </a:lnTo>
                  <a:lnTo>
                    <a:pt x="2465" y="3127"/>
                  </a:lnTo>
                  <a:lnTo>
                    <a:pt x="2375" y="3171"/>
                  </a:lnTo>
                  <a:lnTo>
                    <a:pt x="2283" y="3209"/>
                  </a:lnTo>
                  <a:lnTo>
                    <a:pt x="2187" y="3243"/>
                  </a:lnTo>
                  <a:lnTo>
                    <a:pt x="2090" y="3271"/>
                  </a:lnTo>
                  <a:lnTo>
                    <a:pt x="1990" y="3293"/>
                  </a:lnTo>
                  <a:lnTo>
                    <a:pt x="1887" y="3309"/>
                  </a:lnTo>
                  <a:lnTo>
                    <a:pt x="1783" y="3319"/>
                  </a:lnTo>
                  <a:lnTo>
                    <a:pt x="1677" y="3322"/>
                  </a:lnTo>
                  <a:lnTo>
                    <a:pt x="1571" y="3319"/>
                  </a:lnTo>
                  <a:lnTo>
                    <a:pt x="1467" y="3309"/>
                  </a:lnTo>
                  <a:lnTo>
                    <a:pt x="1365" y="3293"/>
                  </a:lnTo>
                  <a:lnTo>
                    <a:pt x="1265" y="3271"/>
                  </a:lnTo>
                  <a:lnTo>
                    <a:pt x="1167" y="3243"/>
                  </a:lnTo>
                  <a:lnTo>
                    <a:pt x="1072" y="3209"/>
                  </a:lnTo>
                  <a:lnTo>
                    <a:pt x="979" y="3171"/>
                  </a:lnTo>
                  <a:lnTo>
                    <a:pt x="889" y="3127"/>
                  </a:lnTo>
                  <a:lnTo>
                    <a:pt x="803" y="3078"/>
                  </a:lnTo>
                  <a:lnTo>
                    <a:pt x="720" y="3024"/>
                  </a:lnTo>
                  <a:lnTo>
                    <a:pt x="640" y="2965"/>
                  </a:lnTo>
                  <a:lnTo>
                    <a:pt x="563" y="2902"/>
                  </a:lnTo>
                  <a:lnTo>
                    <a:pt x="492" y="2834"/>
                  </a:lnTo>
                  <a:lnTo>
                    <a:pt x="423" y="2763"/>
                  </a:lnTo>
                  <a:lnTo>
                    <a:pt x="360" y="2688"/>
                  </a:lnTo>
                  <a:lnTo>
                    <a:pt x="301" y="2609"/>
                  </a:lnTo>
                  <a:lnTo>
                    <a:pt x="246" y="2527"/>
                  </a:lnTo>
                  <a:lnTo>
                    <a:pt x="197" y="2441"/>
                  </a:lnTo>
                  <a:lnTo>
                    <a:pt x="152" y="2352"/>
                  </a:lnTo>
                  <a:lnTo>
                    <a:pt x="113" y="2260"/>
                  </a:lnTo>
                  <a:lnTo>
                    <a:pt x="80" y="2166"/>
                  </a:lnTo>
                  <a:lnTo>
                    <a:pt x="51" y="2070"/>
                  </a:lnTo>
                  <a:lnTo>
                    <a:pt x="29" y="1970"/>
                  </a:lnTo>
                  <a:lnTo>
                    <a:pt x="13" y="1869"/>
                  </a:lnTo>
                  <a:lnTo>
                    <a:pt x="3" y="1766"/>
                  </a:lnTo>
                  <a:lnTo>
                    <a:pt x="0" y="1661"/>
                  </a:lnTo>
                  <a:lnTo>
                    <a:pt x="3" y="1556"/>
                  </a:lnTo>
                  <a:lnTo>
                    <a:pt x="13" y="1453"/>
                  </a:lnTo>
                  <a:lnTo>
                    <a:pt x="29" y="1351"/>
                  </a:lnTo>
                  <a:lnTo>
                    <a:pt x="51" y="1253"/>
                  </a:lnTo>
                  <a:lnTo>
                    <a:pt x="80" y="1155"/>
                  </a:lnTo>
                  <a:lnTo>
                    <a:pt x="113" y="1061"/>
                  </a:lnTo>
                  <a:lnTo>
                    <a:pt x="152" y="970"/>
                  </a:lnTo>
                  <a:lnTo>
                    <a:pt x="197" y="881"/>
                  </a:lnTo>
                  <a:lnTo>
                    <a:pt x="246" y="794"/>
                  </a:lnTo>
                  <a:lnTo>
                    <a:pt x="301" y="712"/>
                  </a:lnTo>
                  <a:lnTo>
                    <a:pt x="360" y="634"/>
                  </a:lnTo>
                  <a:lnTo>
                    <a:pt x="423" y="558"/>
                  </a:lnTo>
                  <a:lnTo>
                    <a:pt x="492" y="487"/>
                  </a:lnTo>
                  <a:lnTo>
                    <a:pt x="563" y="420"/>
                  </a:lnTo>
                  <a:lnTo>
                    <a:pt x="640" y="357"/>
                  </a:lnTo>
                  <a:lnTo>
                    <a:pt x="720" y="298"/>
                  </a:lnTo>
                  <a:lnTo>
                    <a:pt x="803" y="244"/>
                  </a:lnTo>
                  <a:lnTo>
                    <a:pt x="889" y="195"/>
                  </a:lnTo>
                  <a:lnTo>
                    <a:pt x="979" y="151"/>
                  </a:lnTo>
                  <a:lnTo>
                    <a:pt x="1072" y="112"/>
                  </a:lnTo>
                  <a:lnTo>
                    <a:pt x="1167" y="78"/>
                  </a:lnTo>
                  <a:lnTo>
                    <a:pt x="1265" y="51"/>
                  </a:lnTo>
                  <a:lnTo>
                    <a:pt x="1365" y="29"/>
                  </a:lnTo>
                  <a:lnTo>
                    <a:pt x="1467" y="13"/>
                  </a:lnTo>
                  <a:lnTo>
                    <a:pt x="1571" y="4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5;p33">
              <a:extLst>
                <a:ext uri="{FF2B5EF4-FFF2-40B4-BE49-F238E27FC236}">
                  <a16:creationId xmlns:a16="http://schemas.microsoft.com/office/drawing/2014/main" id="{74AC7D38-BAC4-F945-BED3-C70029304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1947" y="2125290"/>
              <a:ext cx="283270" cy="281791"/>
            </a:xfrm>
            <a:custGeom>
              <a:avLst/>
              <a:gdLst/>
              <a:ahLst/>
              <a:cxnLst/>
              <a:rect l="l" t="t" r="r" b="b"/>
              <a:pathLst>
                <a:path w="2114" h="2100" extrusionOk="0">
                  <a:moveTo>
                    <a:pt x="875" y="0"/>
                  </a:moveTo>
                  <a:lnTo>
                    <a:pt x="1239" y="0"/>
                  </a:lnTo>
                  <a:lnTo>
                    <a:pt x="1269" y="4"/>
                  </a:lnTo>
                  <a:lnTo>
                    <a:pt x="1298" y="11"/>
                  </a:lnTo>
                  <a:lnTo>
                    <a:pt x="1324" y="23"/>
                  </a:lnTo>
                  <a:lnTo>
                    <a:pt x="1347" y="39"/>
                  </a:lnTo>
                  <a:lnTo>
                    <a:pt x="1368" y="60"/>
                  </a:lnTo>
                  <a:lnTo>
                    <a:pt x="1384" y="83"/>
                  </a:lnTo>
                  <a:lnTo>
                    <a:pt x="1396" y="109"/>
                  </a:lnTo>
                  <a:lnTo>
                    <a:pt x="1404" y="137"/>
                  </a:lnTo>
                  <a:lnTo>
                    <a:pt x="1407" y="166"/>
                  </a:lnTo>
                  <a:lnTo>
                    <a:pt x="1407" y="700"/>
                  </a:lnTo>
                  <a:lnTo>
                    <a:pt x="1945" y="700"/>
                  </a:lnTo>
                  <a:lnTo>
                    <a:pt x="1979" y="703"/>
                  </a:lnTo>
                  <a:lnTo>
                    <a:pt x="2011" y="713"/>
                  </a:lnTo>
                  <a:lnTo>
                    <a:pt x="2039" y="728"/>
                  </a:lnTo>
                  <a:lnTo>
                    <a:pt x="2065" y="749"/>
                  </a:lnTo>
                  <a:lnTo>
                    <a:pt x="2084" y="774"/>
                  </a:lnTo>
                  <a:lnTo>
                    <a:pt x="2101" y="802"/>
                  </a:lnTo>
                  <a:lnTo>
                    <a:pt x="2111" y="833"/>
                  </a:lnTo>
                  <a:lnTo>
                    <a:pt x="2114" y="867"/>
                  </a:lnTo>
                  <a:lnTo>
                    <a:pt x="2114" y="1234"/>
                  </a:lnTo>
                  <a:lnTo>
                    <a:pt x="2111" y="1268"/>
                  </a:lnTo>
                  <a:lnTo>
                    <a:pt x="2101" y="1298"/>
                  </a:lnTo>
                  <a:lnTo>
                    <a:pt x="2084" y="1326"/>
                  </a:lnTo>
                  <a:lnTo>
                    <a:pt x="2065" y="1351"/>
                  </a:lnTo>
                  <a:lnTo>
                    <a:pt x="2039" y="1372"/>
                  </a:lnTo>
                  <a:lnTo>
                    <a:pt x="2011" y="1387"/>
                  </a:lnTo>
                  <a:lnTo>
                    <a:pt x="1979" y="1397"/>
                  </a:lnTo>
                  <a:lnTo>
                    <a:pt x="1945" y="1400"/>
                  </a:lnTo>
                  <a:lnTo>
                    <a:pt x="1407" y="1400"/>
                  </a:lnTo>
                  <a:lnTo>
                    <a:pt x="1407" y="1934"/>
                  </a:lnTo>
                  <a:lnTo>
                    <a:pt x="1404" y="1968"/>
                  </a:lnTo>
                  <a:lnTo>
                    <a:pt x="1394" y="1999"/>
                  </a:lnTo>
                  <a:lnTo>
                    <a:pt x="1377" y="2027"/>
                  </a:lnTo>
                  <a:lnTo>
                    <a:pt x="1358" y="2051"/>
                  </a:lnTo>
                  <a:lnTo>
                    <a:pt x="1333" y="2072"/>
                  </a:lnTo>
                  <a:lnTo>
                    <a:pt x="1304" y="2087"/>
                  </a:lnTo>
                  <a:lnTo>
                    <a:pt x="1272" y="2097"/>
                  </a:lnTo>
                  <a:lnTo>
                    <a:pt x="1239" y="2100"/>
                  </a:lnTo>
                  <a:lnTo>
                    <a:pt x="875" y="2100"/>
                  </a:lnTo>
                  <a:lnTo>
                    <a:pt x="841" y="2097"/>
                  </a:lnTo>
                  <a:lnTo>
                    <a:pt x="810" y="2087"/>
                  </a:lnTo>
                  <a:lnTo>
                    <a:pt x="781" y="2072"/>
                  </a:lnTo>
                  <a:lnTo>
                    <a:pt x="756" y="2051"/>
                  </a:lnTo>
                  <a:lnTo>
                    <a:pt x="736" y="2027"/>
                  </a:lnTo>
                  <a:lnTo>
                    <a:pt x="720" y="1999"/>
                  </a:lnTo>
                  <a:lnTo>
                    <a:pt x="710" y="1968"/>
                  </a:lnTo>
                  <a:lnTo>
                    <a:pt x="707" y="1934"/>
                  </a:lnTo>
                  <a:lnTo>
                    <a:pt x="707" y="1400"/>
                  </a:lnTo>
                  <a:lnTo>
                    <a:pt x="168" y="1400"/>
                  </a:lnTo>
                  <a:lnTo>
                    <a:pt x="135" y="1397"/>
                  </a:lnTo>
                  <a:lnTo>
                    <a:pt x="103" y="1387"/>
                  </a:lnTo>
                  <a:lnTo>
                    <a:pt x="74" y="1372"/>
                  </a:lnTo>
                  <a:lnTo>
                    <a:pt x="49" y="1351"/>
                  </a:lnTo>
                  <a:lnTo>
                    <a:pt x="30" y="1326"/>
                  </a:lnTo>
                  <a:lnTo>
                    <a:pt x="13" y="1298"/>
                  </a:lnTo>
                  <a:lnTo>
                    <a:pt x="4" y="1268"/>
                  </a:lnTo>
                  <a:lnTo>
                    <a:pt x="0" y="1234"/>
                  </a:lnTo>
                  <a:lnTo>
                    <a:pt x="0" y="867"/>
                  </a:lnTo>
                  <a:lnTo>
                    <a:pt x="4" y="833"/>
                  </a:lnTo>
                  <a:lnTo>
                    <a:pt x="13" y="802"/>
                  </a:lnTo>
                  <a:lnTo>
                    <a:pt x="30" y="774"/>
                  </a:lnTo>
                  <a:lnTo>
                    <a:pt x="49" y="749"/>
                  </a:lnTo>
                  <a:lnTo>
                    <a:pt x="74" y="728"/>
                  </a:lnTo>
                  <a:lnTo>
                    <a:pt x="103" y="713"/>
                  </a:lnTo>
                  <a:lnTo>
                    <a:pt x="135" y="703"/>
                  </a:lnTo>
                  <a:lnTo>
                    <a:pt x="168" y="700"/>
                  </a:lnTo>
                  <a:lnTo>
                    <a:pt x="707" y="700"/>
                  </a:lnTo>
                  <a:lnTo>
                    <a:pt x="707" y="166"/>
                  </a:lnTo>
                  <a:lnTo>
                    <a:pt x="711" y="134"/>
                  </a:lnTo>
                  <a:lnTo>
                    <a:pt x="720" y="102"/>
                  </a:lnTo>
                  <a:lnTo>
                    <a:pt x="736" y="74"/>
                  </a:lnTo>
                  <a:lnTo>
                    <a:pt x="756" y="49"/>
                  </a:lnTo>
                  <a:lnTo>
                    <a:pt x="781" y="28"/>
                  </a:lnTo>
                  <a:lnTo>
                    <a:pt x="810" y="13"/>
                  </a:lnTo>
                  <a:lnTo>
                    <a:pt x="841" y="4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A89E1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>
                <a:buSzPts val="1800"/>
                <a:buFont typeface="Calibri"/>
                <a:buNone/>
              </a:pPr>
              <a:endParaRPr sz="24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79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mpus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701C5-FD22-1646-921E-DFFA951AC6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37815" y="559831"/>
            <a:ext cx="731520" cy="731520"/>
            <a:chOff x="6906736" y="3553453"/>
            <a:chExt cx="1000848" cy="10008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D52323-873F-6444-93CA-BFDACCD11F01}"/>
                </a:ext>
              </a:extLst>
            </p:cNvPr>
            <p:cNvSpPr/>
            <p:nvPr/>
          </p:nvSpPr>
          <p:spPr bwMode="auto">
            <a:xfrm>
              <a:off x="6906736" y="3553453"/>
              <a:ext cx="1000848" cy="1000848"/>
            </a:xfrm>
            <a:prstGeom prst="ellipse">
              <a:avLst/>
            </a:prstGeom>
            <a:solidFill>
              <a:srgbClr val="5E8EF7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Google Shape;421;p33">
              <a:extLst>
                <a:ext uri="{FF2B5EF4-FFF2-40B4-BE49-F238E27FC236}">
                  <a16:creationId xmlns:a16="http://schemas.microsoft.com/office/drawing/2014/main" id="{1D70628E-442E-CE4C-B5C4-995A9DD2DEF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102360" y="3737339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372579-0667-DE42-BE57-479EA40A2B83}"/>
              </a:ext>
            </a:extLst>
          </p:cNvPr>
          <p:cNvSpPr txBox="1"/>
          <p:nvPr userDrawn="1"/>
        </p:nvSpPr>
        <p:spPr>
          <a:xfrm>
            <a:off x="8926809" y="686725"/>
            <a:ext cx="2258284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rgbClr val="5E8EF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 OF CAMPUS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E8EF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Sullivan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E8EF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A.J. Nagaraj</a:t>
            </a:r>
          </a:p>
          <a:p>
            <a:pPr algn="l"/>
            <a:endParaRPr lang="en-US" sz="1600" b="0" dirty="0">
              <a:solidFill>
                <a:srgbClr val="5E8EF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0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ademic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7F751B-2CA0-2648-B958-66754BC420F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3133" y="567293"/>
            <a:ext cx="731520" cy="731520"/>
            <a:chOff x="2854215" y="3553453"/>
            <a:chExt cx="1100529" cy="9918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BB6517A-E529-3043-BBCA-355D287B5282}"/>
                </a:ext>
              </a:extLst>
            </p:cNvPr>
            <p:cNvSpPr/>
            <p:nvPr/>
          </p:nvSpPr>
          <p:spPr bwMode="auto">
            <a:xfrm>
              <a:off x="2854215" y="3553453"/>
              <a:ext cx="1100529" cy="991842"/>
            </a:xfrm>
            <a:prstGeom prst="ellipse">
              <a:avLst/>
            </a:prstGeom>
            <a:solidFill>
              <a:srgbClr val="BDCF9D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DADF37-AA4A-8649-8C19-A1A1E5F6A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6528" y="3866494"/>
              <a:ext cx="755904" cy="36575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372579-0667-DE42-BE57-479EA40A2B83}"/>
              </a:ext>
            </a:extLst>
          </p:cNvPr>
          <p:cNvSpPr txBox="1"/>
          <p:nvPr userDrawn="1"/>
        </p:nvSpPr>
        <p:spPr>
          <a:xfrm>
            <a:off x="9972759" y="686830"/>
            <a:ext cx="1576192" cy="12054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PORTFOLIO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CCF9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Axel 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CCF9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Leonie Huddy</a:t>
            </a:r>
          </a:p>
          <a:p>
            <a:pPr algn="l"/>
            <a:endParaRPr lang="en-US" sz="1600" b="0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8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s Al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2E8517F-BD79-9142-BC7B-2DACE791C92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27008" y="567293"/>
            <a:ext cx="731520" cy="731520"/>
            <a:chOff x="824917" y="6251636"/>
            <a:chExt cx="1000848" cy="100084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365ACC4-E3BC-264D-929B-BB7F6D0E6431}"/>
                </a:ext>
              </a:extLst>
            </p:cNvPr>
            <p:cNvSpPr/>
            <p:nvPr/>
          </p:nvSpPr>
          <p:spPr bwMode="auto">
            <a:xfrm>
              <a:off x="824917" y="6251636"/>
              <a:ext cx="1000848" cy="1000848"/>
            </a:xfrm>
            <a:prstGeom prst="ellipse">
              <a:avLst/>
            </a:prstGeom>
            <a:solidFill>
              <a:srgbClr val="7B7A7B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426;p33">
              <a:extLst>
                <a:ext uri="{FF2B5EF4-FFF2-40B4-BE49-F238E27FC236}">
                  <a16:creationId xmlns:a16="http://schemas.microsoft.com/office/drawing/2014/main" id="{45AB74BD-7F05-8240-9812-5B910E09F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600" y="6442508"/>
              <a:ext cx="609605" cy="6096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22" y="154"/>
                  </a:moveTo>
                  <a:cubicBezTo>
                    <a:pt x="220" y="162"/>
                    <a:pt x="217" y="169"/>
                    <a:pt x="213" y="176"/>
                  </a:cubicBezTo>
                  <a:cubicBezTo>
                    <a:pt x="213" y="177"/>
                    <a:pt x="234" y="203"/>
                    <a:pt x="221" y="215"/>
                  </a:cubicBezTo>
                  <a:cubicBezTo>
                    <a:pt x="215" y="222"/>
                    <a:pt x="215" y="222"/>
                    <a:pt x="215" y="222"/>
                  </a:cubicBezTo>
                  <a:cubicBezTo>
                    <a:pt x="205" y="231"/>
                    <a:pt x="182" y="216"/>
                    <a:pt x="176" y="212"/>
                  </a:cubicBezTo>
                  <a:cubicBezTo>
                    <a:pt x="169" y="217"/>
                    <a:pt x="161" y="220"/>
                    <a:pt x="152" y="222"/>
                  </a:cubicBezTo>
                  <a:cubicBezTo>
                    <a:pt x="154" y="222"/>
                    <a:pt x="154" y="222"/>
                    <a:pt x="154" y="222"/>
                  </a:cubicBezTo>
                  <a:cubicBezTo>
                    <a:pt x="154" y="222"/>
                    <a:pt x="150" y="256"/>
                    <a:pt x="131" y="256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11" y="256"/>
                    <a:pt x="103" y="227"/>
                    <a:pt x="102" y="221"/>
                  </a:cubicBezTo>
                  <a:cubicBezTo>
                    <a:pt x="94" y="219"/>
                    <a:pt x="86" y="216"/>
                    <a:pt x="79" y="211"/>
                  </a:cubicBezTo>
                  <a:cubicBezTo>
                    <a:pt x="80" y="213"/>
                    <a:pt x="80" y="213"/>
                    <a:pt x="80" y="213"/>
                  </a:cubicBezTo>
                  <a:cubicBezTo>
                    <a:pt x="80" y="213"/>
                    <a:pt x="53" y="234"/>
                    <a:pt x="40" y="221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25" y="206"/>
                    <a:pt x="41" y="180"/>
                    <a:pt x="44" y="175"/>
                  </a:cubicBezTo>
                  <a:cubicBezTo>
                    <a:pt x="40" y="169"/>
                    <a:pt x="37" y="162"/>
                    <a:pt x="35" y="154"/>
                  </a:cubicBezTo>
                  <a:cubicBezTo>
                    <a:pt x="29" y="153"/>
                    <a:pt x="0" y="145"/>
                    <a:pt x="0" y="131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08"/>
                    <a:pt x="28" y="103"/>
                    <a:pt x="35" y="102"/>
                  </a:cubicBezTo>
                  <a:cubicBezTo>
                    <a:pt x="37" y="94"/>
                    <a:pt x="40" y="87"/>
                    <a:pt x="44" y="80"/>
                  </a:cubicBezTo>
                  <a:cubicBezTo>
                    <a:pt x="41" y="76"/>
                    <a:pt x="24" y="50"/>
                    <a:pt x="34" y="4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51" y="23"/>
                    <a:pt x="75" y="39"/>
                    <a:pt x="80" y="43"/>
                  </a:cubicBezTo>
                  <a:cubicBezTo>
                    <a:pt x="87" y="39"/>
                    <a:pt x="94" y="36"/>
                    <a:pt x="102" y="34"/>
                  </a:cubicBezTo>
                  <a:cubicBezTo>
                    <a:pt x="104" y="27"/>
                    <a:pt x="112" y="0"/>
                    <a:pt x="12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7" y="0"/>
                    <a:pt x="153" y="26"/>
                    <a:pt x="154" y="34"/>
                  </a:cubicBezTo>
                  <a:cubicBezTo>
                    <a:pt x="162" y="36"/>
                    <a:pt x="169" y="39"/>
                    <a:pt x="176" y="43"/>
                  </a:cubicBezTo>
                  <a:cubicBezTo>
                    <a:pt x="182" y="39"/>
                    <a:pt x="206" y="24"/>
                    <a:pt x="216" y="34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33" y="51"/>
                    <a:pt x="217" y="74"/>
                    <a:pt x="213" y="80"/>
                  </a:cubicBezTo>
                  <a:cubicBezTo>
                    <a:pt x="217" y="87"/>
                    <a:pt x="220" y="94"/>
                    <a:pt x="222" y="102"/>
                  </a:cubicBezTo>
                  <a:cubicBezTo>
                    <a:pt x="224" y="102"/>
                    <a:pt x="256" y="107"/>
                    <a:pt x="256" y="125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6" y="144"/>
                    <a:pt x="229" y="152"/>
                    <a:pt x="222" y="154"/>
                  </a:cubicBezTo>
                  <a:moveTo>
                    <a:pt x="128" y="56"/>
                  </a:moveTo>
                  <a:cubicBezTo>
                    <a:pt x="88" y="56"/>
                    <a:pt x="56" y="88"/>
                    <a:pt x="56" y="128"/>
                  </a:cubicBezTo>
                  <a:cubicBezTo>
                    <a:pt x="56" y="168"/>
                    <a:pt x="88" y="200"/>
                    <a:pt x="128" y="200"/>
                  </a:cubicBezTo>
                  <a:cubicBezTo>
                    <a:pt x="168" y="200"/>
                    <a:pt x="200" y="168"/>
                    <a:pt x="200" y="128"/>
                  </a:cubicBezTo>
                  <a:cubicBezTo>
                    <a:pt x="200" y="88"/>
                    <a:pt x="168" y="56"/>
                    <a:pt x="128" y="56"/>
                  </a:cubicBezTo>
                  <a:moveTo>
                    <a:pt x="128" y="176"/>
                  </a:moveTo>
                  <a:cubicBezTo>
                    <a:pt x="101" y="176"/>
                    <a:pt x="80" y="155"/>
                    <a:pt x="80" y="128"/>
                  </a:cubicBezTo>
                  <a:cubicBezTo>
                    <a:pt x="80" y="101"/>
                    <a:pt x="101" y="80"/>
                    <a:pt x="128" y="80"/>
                  </a:cubicBezTo>
                  <a:cubicBezTo>
                    <a:pt x="155" y="80"/>
                    <a:pt x="176" y="101"/>
                    <a:pt x="176" y="128"/>
                  </a:cubicBezTo>
                  <a:cubicBezTo>
                    <a:pt x="176" y="155"/>
                    <a:pt x="155" y="176"/>
                    <a:pt x="128" y="176"/>
                  </a:cubicBezTo>
                  <a:moveTo>
                    <a:pt x="128" y="104"/>
                  </a:moveTo>
                  <a:cubicBezTo>
                    <a:pt x="115" y="104"/>
                    <a:pt x="104" y="115"/>
                    <a:pt x="104" y="128"/>
                  </a:cubicBezTo>
                  <a:cubicBezTo>
                    <a:pt x="104" y="141"/>
                    <a:pt x="115" y="152"/>
                    <a:pt x="128" y="152"/>
                  </a:cubicBezTo>
                  <a:cubicBezTo>
                    <a:pt x="141" y="152"/>
                    <a:pt x="152" y="141"/>
                    <a:pt x="152" y="128"/>
                  </a:cubicBezTo>
                  <a:cubicBezTo>
                    <a:pt x="152" y="115"/>
                    <a:pt x="141" y="104"/>
                    <a:pt x="128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defTabSz="1219170">
                <a:buSzPts val="1800"/>
              </a:pPr>
              <a:endParaRPr sz="240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372579-0667-DE42-BE57-479EA40A2B83}"/>
              </a:ext>
            </a:extLst>
          </p:cNvPr>
          <p:cNvSpPr txBox="1"/>
          <p:nvPr userDrawn="1"/>
        </p:nvSpPr>
        <p:spPr>
          <a:xfrm>
            <a:off x="9828310" y="683357"/>
            <a:ext cx="1576192" cy="12054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rgbClr val="7B7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OPERATIONS</a:t>
            </a:r>
          </a:p>
          <a:p>
            <a:pPr algn="l">
              <a:spcAft>
                <a:spcPts val="1000"/>
              </a:spcAft>
            </a:pPr>
            <a:r>
              <a:rPr lang="en-US" sz="1600" b="0" dirty="0">
                <a:solidFill>
                  <a:srgbClr val="7B7A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B7A7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Carmen Gonzalez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B7A7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Singletary</a:t>
            </a:r>
          </a:p>
          <a:p>
            <a:pPr algn="l"/>
            <a:endParaRPr lang="en-US" sz="1600" b="0" dirty="0">
              <a:solidFill>
                <a:srgbClr val="7B7A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5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&amp;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BDCCC3E-5CBE-054A-91B2-C8D335C72F3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716803" y="548645"/>
            <a:ext cx="731520" cy="731520"/>
            <a:chOff x="4880476" y="3553453"/>
            <a:chExt cx="1000848" cy="100084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1F181B1-A5E0-824B-9177-210BD1A82C4D}"/>
                </a:ext>
              </a:extLst>
            </p:cNvPr>
            <p:cNvSpPr/>
            <p:nvPr/>
          </p:nvSpPr>
          <p:spPr bwMode="auto">
            <a:xfrm>
              <a:off x="4880476" y="3553453"/>
              <a:ext cx="1000848" cy="1000848"/>
            </a:xfrm>
            <a:prstGeom prst="ellipse">
              <a:avLst/>
            </a:prstGeom>
            <a:solidFill>
              <a:srgbClr val="1D4679"/>
            </a:solidFill>
            <a:ln w="127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contourW="12700">
              <a:bevelT w="127000" h="127000"/>
              <a:bevelB w="127000" h="127000"/>
              <a:contourClr>
                <a:srgbClr val="00549A"/>
              </a:contourClr>
            </a:sp3d>
          </p:spPr>
          <p:txBody>
            <a:bodyPr vert="vert270" lIns="60960" tIns="121920" rIns="60960" rtlCol="0" anchor="ctr" anchorCtr="0"/>
            <a:lstStyle/>
            <a:p>
              <a:pPr algn="ctr" defTabSz="609585"/>
              <a:endParaRPr lang="en-US" sz="1200" b="1" dirty="0">
                <a:solidFill>
                  <a:srgbClr val="F1EA8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E34F5D-11CF-F74E-9346-5FDCAF90A8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64524" y="3737339"/>
              <a:ext cx="432752" cy="548640"/>
              <a:chOff x="3855362" y="2776930"/>
              <a:chExt cx="360626" cy="457200"/>
            </a:xfrm>
          </p:grpSpPr>
          <p:sp>
            <p:nvSpPr>
              <p:cNvPr id="19" name="Google Shape;416;p33">
                <a:extLst>
                  <a:ext uri="{FF2B5EF4-FFF2-40B4-BE49-F238E27FC236}">
                    <a16:creationId xmlns:a16="http://schemas.microsoft.com/office/drawing/2014/main" id="{B097C1C9-6EA0-5144-9261-9BBBA82B488B}"/>
                  </a:ext>
                </a:extLst>
              </p:cNvPr>
              <p:cNvSpPr/>
              <p:nvPr/>
            </p:nvSpPr>
            <p:spPr>
              <a:xfrm>
                <a:off x="3855362" y="2829496"/>
                <a:ext cx="360626" cy="404634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979" extrusionOk="0">
                    <a:moveTo>
                      <a:pt x="983" y="0"/>
                    </a:moveTo>
                    <a:lnTo>
                      <a:pt x="1006" y="2"/>
                    </a:lnTo>
                    <a:lnTo>
                      <a:pt x="1026" y="9"/>
                    </a:lnTo>
                    <a:lnTo>
                      <a:pt x="1044" y="20"/>
                    </a:lnTo>
                    <a:lnTo>
                      <a:pt x="1058" y="36"/>
                    </a:lnTo>
                    <a:lnTo>
                      <a:pt x="1069" y="53"/>
                    </a:lnTo>
                    <a:lnTo>
                      <a:pt x="1076" y="73"/>
                    </a:lnTo>
                    <a:lnTo>
                      <a:pt x="1080" y="95"/>
                    </a:lnTo>
                    <a:lnTo>
                      <a:pt x="1080" y="738"/>
                    </a:lnTo>
                    <a:lnTo>
                      <a:pt x="1077" y="773"/>
                    </a:lnTo>
                    <a:lnTo>
                      <a:pt x="1072" y="811"/>
                    </a:lnTo>
                    <a:lnTo>
                      <a:pt x="1064" y="850"/>
                    </a:lnTo>
                    <a:lnTo>
                      <a:pt x="1054" y="888"/>
                    </a:lnTo>
                    <a:lnTo>
                      <a:pt x="1042" y="926"/>
                    </a:lnTo>
                    <a:lnTo>
                      <a:pt x="1026" y="960"/>
                    </a:lnTo>
                    <a:lnTo>
                      <a:pt x="1010" y="992"/>
                    </a:lnTo>
                    <a:lnTo>
                      <a:pt x="215" y="2499"/>
                    </a:lnTo>
                    <a:lnTo>
                      <a:pt x="201" y="2531"/>
                    </a:lnTo>
                    <a:lnTo>
                      <a:pt x="194" y="2563"/>
                    </a:lnTo>
                    <a:lnTo>
                      <a:pt x="192" y="2596"/>
                    </a:lnTo>
                    <a:lnTo>
                      <a:pt x="196" y="2630"/>
                    </a:lnTo>
                    <a:lnTo>
                      <a:pt x="205" y="2662"/>
                    </a:lnTo>
                    <a:lnTo>
                      <a:pt x="220" y="2692"/>
                    </a:lnTo>
                    <a:lnTo>
                      <a:pt x="238" y="2717"/>
                    </a:lnTo>
                    <a:lnTo>
                      <a:pt x="257" y="2737"/>
                    </a:lnTo>
                    <a:lnTo>
                      <a:pt x="280" y="2755"/>
                    </a:lnTo>
                    <a:lnTo>
                      <a:pt x="304" y="2769"/>
                    </a:lnTo>
                    <a:lnTo>
                      <a:pt x="332" y="2779"/>
                    </a:lnTo>
                    <a:lnTo>
                      <a:pt x="359" y="2785"/>
                    </a:lnTo>
                    <a:lnTo>
                      <a:pt x="389" y="2788"/>
                    </a:lnTo>
                    <a:lnTo>
                      <a:pt x="2270" y="2788"/>
                    </a:lnTo>
                    <a:lnTo>
                      <a:pt x="2299" y="2785"/>
                    </a:lnTo>
                    <a:lnTo>
                      <a:pt x="2327" y="2779"/>
                    </a:lnTo>
                    <a:lnTo>
                      <a:pt x="2354" y="2769"/>
                    </a:lnTo>
                    <a:lnTo>
                      <a:pt x="2379" y="2755"/>
                    </a:lnTo>
                    <a:lnTo>
                      <a:pt x="2402" y="2737"/>
                    </a:lnTo>
                    <a:lnTo>
                      <a:pt x="2421" y="2717"/>
                    </a:lnTo>
                    <a:lnTo>
                      <a:pt x="2439" y="2693"/>
                    </a:lnTo>
                    <a:lnTo>
                      <a:pt x="2454" y="2663"/>
                    </a:lnTo>
                    <a:lnTo>
                      <a:pt x="2463" y="2630"/>
                    </a:lnTo>
                    <a:lnTo>
                      <a:pt x="2467" y="2597"/>
                    </a:lnTo>
                    <a:lnTo>
                      <a:pt x="2465" y="2563"/>
                    </a:lnTo>
                    <a:lnTo>
                      <a:pt x="2458" y="2531"/>
                    </a:lnTo>
                    <a:lnTo>
                      <a:pt x="2445" y="2500"/>
                    </a:lnTo>
                    <a:lnTo>
                      <a:pt x="1654" y="992"/>
                    </a:lnTo>
                    <a:lnTo>
                      <a:pt x="1639" y="960"/>
                    </a:lnTo>
                    <a:lnTo>
                      <a:pt x="1623" y="926"/>
                    </a:lnTo>
                    <a:lnTo>
                      <a:pt x="1611" y="888"/>
                    </a:lnTo>
                    <a:lnTo>
                      <a:pt x="1601" y="849"/>
                    </a:lnTo>
                    <a:lnTo>
                      <a:pt x="1593" y="811"/>
                    </a:lnTo>
                    <a:lnTo>
                      <a:pt x="1588" y="773"/>
                    </a:lnTo>
                    <a:lnTo>
                      <a:pt x="1586" y="738"/>
                    </a:lnTo>
                    <a:lnTo>
                      <a:pt x="1586" y="95"/>
                    </a:lnTo>
                    <a:lnTo>
                      <a:pt x="1589" y="73"/>
                    </a:lnTo>
                    <a:lnTo>
                      <a:pt x="1596" y="53"/>
                    </a:lnTo>
                    <a:lnTo>
                      <a:pt x="1607" y="36"/>
                    </a:lnTo>
                    <a:lnTo>
                      <a:pt x="1621" y="20"/>
                    </a:lnTo>
                    <a:lnTo>
                      <a:pt x="1640" y="9"/>
                    </a:lnTo>
                    <a:lnTo>
                      <a:pt x="1659" y="2"/>
                    </a:lnTo>
                    <a:lnTo>
                      <a:pt x="1682" y="0"/>
                    </a:lnTo>
                    <a:lnTo>
                      <a:pt x="1703" y="2"/>
                    </a:lnTo>
                    <a:lnTo>
                      <a:pt x="1724" y="9"/>
                    </a:lnTo>
                    <a:lnTo>
                      <a:pt x="1741" y="20"/>
                    </a:lnTo>
                    <a:lnTo>
                      <a:pt x="1757" y="36"/>
                    </a:lnTo>
                    <a:lnTo>
                      <a:pt x="1768" y="53"/>
                    </a:lnTo>
                    <a:lnTo>
                      <a:pt x="1775" y="73"/>
                    </a:lnTo>
                    <a:lnTo>
                      <a:pt x="1777" y="95"/>
                    </a:lnTo>
                    <a:lnTo>
                      <a:pt x="1777" y="738"/>
                    </a:lnTo>
                    <a:lnTo>
                      <a:pt x="1778" y="759"/>
                    </a:lnTo>
                    <a:lnTo>
                      <a:pt x="1782" y="782"/>
                    </a:lnTo>
                    <a:lnTo>
                      <a:pt x="1787" y="807"/>
                    </a:lnTo>
                    <a:lnTo>
                      <a:pt x="1794" y="833"/>
                    </a:lnTo>
                    <a:lnTo>
                      <a:pt x="1803" y="857"/>
                    </a:lnTo>
                    <a:lnTo>
                      <a:pt x="1811" y="879"/>
                    </a:lnTo>
                    <a:lnTo>
                      <a:pt x="1820" y="897"/>
                    </a:lnTo>
                    <a:lnTo>
                      <a:pt x="1823" y="901"/>
                    </a:lnTo>
                    <a:lnTo>
                      <a:pt x="2614" y="2411"/>
                    </a:lnTo>
                    <a:lnTo>
                      <a:pt x="2632" y="2452"/>
                    </a:lnTo>
                    <a:lnTo>
                      <a:pt x="2647" y="2495"/>
                    </a:lnTo>
                    <a:lnTo>
                      <a:pt x="2655" y="2538"/>
                    </a:lnTo>
                    <a:lnTo>
                      <a:pt x="2659" y="2581"/>
                    </a:lnTo>
                    <a:lnTo>
                      <a:pt x="2657" y="2625"/>
                    </a:lnTo>
                    <a:lnTo>
                      <a:pt x="2651" y="2668"/>
                    </a:lnTo>
                    <a:lnTo>
                      <a:pt x="2639" y="2711"/>
                    </a:lnTo>
                    <a:lnTo>
                      <a:pt x="2623" y="2752"/>
                    </a:lnTo>
                    <a:lnTo>
                      <a:pt x="2601" y="2792"/>
                    </a:lnTo>
                    <a:lnTo>
                      <a:pt x="2577" y="2829"/>
                    </a:lnTo>
                    <a:lnTo>
                      <a:pt x="2547" y="2862"/>
                    </a:lnTo>
                    <a:lnTo>
                      <a:pt x="2514" y="2892"/>
                    </a:lnTo>
                    <a:lnTo>
                      <a:pt x="2480" y="2917"/>
                    </a:lnTo>
                    <a:lnTo>
                      <a:pt x="2442" y="2939"/>
                    </a:lnTo>
                    <a:lnTo>
                      <a:pt x="2401" y="2956"/>
                    </a:lnTo>
                    <a:lnTo>
                      <a:pt x="2359" y="2969"/>
                    </a:lnTo>
                    <a:lnTo>
                      <a:pt x="2315" y="2976"/>
                    </a:lnTo>
                    <a:lnTo>
                      <a:pt x="2270" y="2979"/>
                    </a:lnTo>
                    <a:lnTo>
                      <a:pt x="389" y="2979"/>
                    </a:lnTo>
                    <a:lnTo>
                      <a:pt x="344" y="2976"/>
                    </a:lnTo>
                    <a:lnTo>
                      <a:pt x="300" y="2969"/>
                    </a:lnTo>
                    <a:lnTo>
                      <a:pt x="257" y="2956"/>
                    </a:lnTo>
                    <a:lnTo>
                      <a:pt x="217" y="2939"/>
                    </a:lnTo>
                    <a:lnTo>
                      <a:pt x="179" y="2917"/>
                    </a:lnTo>
                    <a:lnTo>
                      <a:pt x="143" y="2892"/>
                    </a:lnTo>
                    <a:lnTo>
                      <a:pt x="112" y="2862"/>
                    </a:lnTo>
                    <a:lnTo>
                      <a:pt x="82" y="2828"/>
                    </a:lnTo>
                    <a:lnTo>
                      <a:pt x="56" y="2792"/>
                    </a:lnTo>
                    <a:lnTo>
                      <a:pt x="36" y="2752"/>
                    </a:lnTo>
                    <a:lnTo>
                      <a:pt x="19" y="2710"/>
                    </a:lnTo>
                    <a:lnTo>
                      <a:pt x="8" y="2667"/>
                    </a:lnTo>
                    <a:lnTo>
                      <a:pt x="2" y="2624"/>
                    </a:lnTo>
                    <a:lnTo>
                      <a:pt x="0" y="2580"/>
                    </a:lnTo>
                    <a:lnTo>
                      <a:pt x="4" y="2537"/>
                    </a:lnTo>
                    <a:lnTo>
                      <a:pt x="13" y="2494"/>
                    </a:lnTo>
                    <a:lnTo>
                      <a:pt x="27" y="2451"/>
                    </a:lnTo>
                    <a:lnTo>
                      <a:pt x="45" y="2410"/>
                    </a:lnTo>
                    <a:lnTo>
                      <a:pt x="842" y="901"/>
                    </a:lnTo>
                    <a:lnTo>
                      <a:pt x="845" y="897"/>
                    </a:lnTo>
                    <a:lnTo>
                      <a:pt x="854" y="879"/>
                    </a:lnTo>
                    <a:lnTo>
                      <a:pt x="863" y="856"/>
                    </a:lnTo>
                    <a:lnTo>
                      <a:pt x="872" y="833"/>
                    </a:lnTo>
                    <a:lnTo>
                      <a:pt x="878" y="807"/>
                    </a:lnTo>
                    <a:lnTo>
                      <a:pt x="884" y="782"/>
                    </a:lnTo>
                    <a:lnTo>
                      <a:pt x="887" y="759"/>
                    </a:lnTo>
                    <a:lnTo>
                      <a:pt x="888" y="738"/>
                    </a:lnTo>
                    <a:lnTo>
                      <a:pt x="888" y="95"/>
                    </a:lnTo>
                    <a:lnTo>
                      <a:pt x="891" y="73"/>
                    </a:lnTo>
                    <a:lnTo>
                      <a:pt x="898" y="53"/>
                    </a:lnTo>
                    <a:lnTo>
                      <a:pt x="909" y="36"/>
                    </a:lnTo>
                    <a:lnTo>
                      <a:pt x="924" y="20"/>
                    </a:lnTo>
                    <a:lnTo>
                      <a:pt x="941" y="9"/>
                    </a:lnTo>
                    <a:lnTo>
                      <a:pt x="962" y="2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SzPts val="1800"/>
                </a:pPr>
                <a:endParaRPr sz="2400" kern="0" dirty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417;p33">
                <a:extLst>
                  <a:ext uri="{FF2B5EF4-FFF2-40B4-BE49-F238E27FC236}">
                    <a16:creationId xmlns:a16="http://schemas.microsoft.com/office/drawing/2014/main" id="{5F49B4A3-9F27-7D40-B896-C78D1FCC7396}"/>
                  </a:ext>
                </a:extLst>
              </p:cNvPr>
              <p:cNvSpPr/>
              <p:nvPr/>
            </p:nvSpPr>
            <p:spPr>
              <a:xfrm>
                <a:off x="3947045" y="2776930"/>
                <a:ext cx="177257" cy="26894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91" extrusionOk="0">
                    <a:moveTo>
                      <a:pt x="95" y="0"/>
                    </a:moveTo>
                    <a:lnTo>
                      <a:pt x="1206" y="0"/>
                    </a:lnTo>
                    <a:lnTo>
                      <a:pt x="1227" y="3"/>
                    </a:lnTo>
                    <a:lnTo>
                      <a:pt x="1248" y="10"/>
                    </a:lnTo>
                    <a:lnTo>
                      <a:pt x="1265" y="22"/>
                    </a:lnTo>
                    <a:lnTo>
                      <a:pt x="1279" y="36"/>
                    </a:lnTo>
                    <a:lnTo>
                      <a:pt x="1291" y="53"/>
                    </a:lnTo>
                    <a:lnTo>
                      <a:pt x="1298" y="74"/>
                    </a:lnTo>
                    <a:lnTo>
                      <a:pt x="1301" y="95"/>
                    </a:lnTo>
                    <a:lnTo>
                      <a:pt x="1298" y="118"/>
                    </a:lnTo>
                    <a:lnTo>
                      <a:pt x="1291" y="138"/>
                    </a:lnTo>
                    <a:lnTo>
                      <a:pt x="1279" y="156"/>
                    </a:lnTo>
                    <a:lnTo>
                      <a:pt x="1265" y="170"/>
                    </a:lnTo>
                    <a:lnTo>
                      <a:pt x="1248" y="181"/>
                    </a:lnTo>
                    <a:lnTo>
                      <a:pt x="1227" y="188"/>
                    </a:lnTo>
                    <a:lnTo>
                      <a:pt x="1206" y="191"/>
                    </a:lnTo>
                    <a:lnTo>
                      <a:pt x="95" y="191"/>
                    </a:lnTo>
                    <a:lnTo>
                      <a:pt x="74" y="188"/>
                    </a:lnTo>
                    <a:lnTo>
                      <a:pt x="53" y="181"/>
                    </a:lnTo>
                    <a:lnTo>
                      <a:pt x="36" y="170"/>
                    </a:lnTo>
                    <a:lnTo>
                      <a:pt x="20" y="156"/>
                    </a:lnTo>
                    <a:lnTo>
                      <a:pt x="9" y="138"/>
                    </a:lnTo>
                    <a:lnTo>
                      <a:pt x="2" y="118"/>
                    </a:lnTo>
                    <a:lnTo>
                      <a:pt x="0" y="95"/>
                    </a:lnTo>
                    <a:lnTo>
                      <a:pt x="2" y="74"/>
                    </a:lnTo>
                    <a:lnTo>
                      <a:pt x="9" y="53"/>
                    </a:lnTo>
                    <a:lnTo>
                      <a:pt x="20" y="36"/>
                    </a:lnTo>
                    <a:lnTo>
                      <a:pt x="36" y="22"/>
                    </a:lnTo>
                    <a:lnTo>
                      <a:pt x="53" y="10"/>
                    </a:lnTo>
                    <a:lnTo>
                      <a:pt x="74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SzPts val="1800"/>
                </a:pPr>
                <a:endParaRPr sz="2400" kern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18;p33">
                <a:extLst>
                  <a:ext uri="{FF2B5EF4-FFF2-40B4-BE49-F238E27FC236}">
                    <a16:creationId xmlns:a16="http://schemas.microsoft.com/office/drawing/2014/main" id="{22234DAC-E552-6D42-9161-E2A300D5D805}"/>
                  </a:ext>
                </a:extLst>
              </p:cNvPr>
              <p:cNvSpPr/>
              <p:nvPr/>
            </p:nvSpPr>
            <p:spPr>
              <a:xfrm>
                <a:off x="3855362" y="3023867"/>
                <a:ext cx="358471" cy="209006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549" extrusionOk="0">
                    <a:moveTo>
                      <a:pt x="1612" y="588"/>
                    </a:moveTo>
                    <a:lnTo>
                      <a:pt x="1594" y="590"/>
                    </a:lnTo>
                    <a:lnTo>
                      <a:pt x="1576" y="597"/>
                    </a:lnTo>
                    <a:lnTo>
                      <a:pt x="1562" y="609"/>
                    </a:lnTo>
                    <a:lnTo>
                      <a:pt x="1551" y="624"/>
                    </a:lnTo>
                    <a:lnTo>
                      <a:pt x="1543" y="641"/>
                    </a:lnTo>
                    <a:lnTo>
                      <a:pt x="1540" y="660"/>
                    </a:lnTo>
                    <a:lnTo>
                      <a:pt x="1543" y="679"/>
                    </a:lnTo>
                    <a:lnTo>
                      <a:pt x="1551" y="697"/>
                    </a:lnTo>
                    <a:lnTo>
                      <a:pt x="1562" y="711"/>
                    </a:lnTo>
                    <a:lnTo>
                      <a:pt x="1576" y="722"/>
                    </a:lnTo>
                    <a:lnTo>
                      <a:pt x="1594" y="729"/>
                    </a:lnTo>
                    <a:lnTo>
                      <a:pt x="1612" y="731"/>
                    </a:lnTo>
                    <a:lnTo>
                      <a:pt x="1632" y="729"/>
                    </a:lnTo>
                    <a:lnTo>
                      <a:pt x="1649" y="722"/>
                    </a:lnTo>
                    <a:lnTo>
                      <a:pt x="1663" y="711"/>
                    </a:lnTo>
                    <a:lnTo>
                      <a:pt x="1675" y="697"/>
                    </a:lnTo>
                    <a:lnTo>
                      <a:pt x="1682" y="679"/>
                    </a:lnTo>
                    <a:lnTo>
                      <a:pt x="1685" y="660"/>
                    </a:lnTo>
                    <a:lnTo>
                      <a:pt x="1682" y="641"/>
                    </a:lnTo>
                    <a:lnTo>
                      <a:pt x="1675" y="624"/>
                    </a:lnTo>
                    <a:lnTo>
                      <a:pt x="1663" y="609"/>
                    </a:lnTo>
                    <a:lnTo>
                      <a:pt x="1649" y="597"/>
                    </a:lnTo>
                    <a:lnTo>
                      <a:pt x="1632" y="590"/>
                    </a:lnTo>
                    <a:lnTo>
                      <a:pt x="1612" y="588"/>
                    </a:lnTo>
                    <a:close/>
                    <a:moveTo>
                      <a:pt x="1612" y="397"/>
                    </a:moveTo>
                    <a:lnTo>
                      <a:pt x="1651" y="400"/>
                    </a:lnTo>
                    <a:lnTo>
                      <a:pt x="1689" y="408"/>
                    </a:lnTo>
                    <a:lnTo>
                      <a:pt x="1724" y="421"/>
                    </a:lnTo>
                    <a:lnTo>
                      <a:pt x="1755" y="440"/>
                    </a:lnTo>
                    <a:lnTo>
                      <a:pt x="1785" y="461"/>
                    </a:lnTo>
                    <a:lnTo>
                      <a:pt x="1811" y="488"/>
                    </a:lnTo>
                    <a:lnTo>
                      <a:pt x="1833" y="517"/>
                    </a:lnTo>
                    <a:lnTo>
                      <a:pt x="1851" y="549"/>
                    </a:lnTo>
                    <a:lnTo>
                      <a:pt x="1864" y="584"/>
                    </a:lnTo>
                    <a:lnTo>
                      <a:pt x="1873" y="621"/>
                    </a:lnTo>
                    <a:lnTo>
                      <a:pt x="1875" y="660"/>
                    </a:lnTo>
                    <a:lnTo>
                      <a:pt x="1873" y="699"/>
                    </a:lnTo>
                    <a:lnTo>
                      <a:pt x="1864" y="736"/>
                    </a:lnTo>
                    <a:lnTo>
                      <a:pt x="1851" y="770"/>
                    </a:lnTo>
                    <a:lnTo>
                      <a:pt x="1833" y="803"/>
                    </a:lnTo>
                    <a:lnTo>
                      <a:pt x="1811" y="833"/>
                    </a:lnTo>
                    <a:lnTo>
                      <a:pt x="1785" y="858"/>
                    </a:lnTo>
                    <a:lnTo>
                      <a:pt x="1755" y="881"/>
                    </a:lnTo>
                    <a:lnTo>
                      <a:pt x="1724" y="898"/>
                    </a:lnTo>
                    <a:lnTo>
                      <a:pt x="1689" y="911"/>
                    </a:lnTo>
                    <a:lnTo>
                      <a:pt x="1651" y="920"/>
                    </a:lnTo>
                    <a:lnTo>
                      <a:pt x="1612" y="923"/>
                    </a:lnTo>
                    <a:lnTo>
                      <a:pt x="1574" y="920"/>
                    </a:lnTo>
                    <a:lnTo>
                      <a:pt x="1536" y="911"/>
                    </a:lnTo>
                    <a:lnTo>
                      <a:pt x="1501" y="898"/>
                    </a:lnTo>
                    <a:lnTo>
                      <a:pt x="1470" y="881"/>
                    </a:lnTo>
                    <a:lnTo>
                      <a:pt x="1440" y="858"/>
                    </a:lnTo>
                    <a:lnTo>
                      <a:pt x="1414" y="833"/>
                    </a:lnTo>
                    <a:lnTo>
                      <a:pt x="1392" y="803"/>
                    </a:lnTo>
                    <a:lnTo>
                      <a:pt x="1373" y="770"/>
                    </a:lnTo>
                    <a:lnTo>
                      <a:pt x="1360" y="736"/>
                    </a:lnTo>
                    <a:lnTo>
                      <a:pt x="1352" y="699"/>
                    </a:lnTo>
                    <a:lnTo>
                      <a:pt x="1350" y="660"/>
                    </a:lnTo>
                    <a:lnTo>
                      <a:pt x="1352" y="621"/>
                    </a:lnTo>
                    <a:lnTo>
                      <a:pt x="1360" y="584"/>
                    </a:lnTo>
                    <a:lnTo>
                      <a:pt x="1373" y="549"/>
                    </a:lnTo>
                    <a:lnTo>
                      <a:pt x="1392" y="517"/>
                    </a:lnTo>
                    <a:lnTo>
                      <a:pt x="1414" y="488"/>
                    </a:lnTo>
                    <a:lnTo>
                      <a:pt x="1440" y="461"/>
                    </a:lnTo>
                    <a:lnTo>
                      <a:pt x="1470" y="440"/>
                    </a:lnTo>
                    <a:lnTo>
                      <a:pt x="1501" y="421"/>
                    </a:lnTo>
                    <a:lnTo>
                      <a:pt x="1536" y="408"/>
                    </a:lnTo>
                    <a:lnTo>
                      <a:pt x="1574" y="400"/>
                    </a:lnTo>
                    <a:lnTo>
                      <a:pt x="1612" y="397"/>
                    </a:lnTo>
                    <a:close/>
                    <a:moveTo>
                      <a:pt x="678" y="190"/>
                    </a:moveTo>
                    <a:lnTo>
                      <a:pt x="215" y="1069"/>
                    </a:lnTo>
                    <a:lnTo>
                      <a:pt x="201" y="1101"/>
                    </a:lnTo>
                    <a:lnTo>
                      <a:pt x="194" y="1133"/>
                    </a:lnTo>
                    <a:lnTo>
                      <a:pt x="192" y="1166"/>
                    </a:lnTo>
                    <a:lnTo>
                      <a:pt x="196" y="1200"/>
                    </a:lnTo>
                    <a:lnTo>
                      <a:pt x="205" y="1232"/>
                    </a:lnTo>
                    <a:lnTo>
                      <a:pt x="220" y="1262"/>
                    </a:lnTo>
                    <a:lnTo>
                      <a:pt x="238" y="1287"/>
                    </a:lnTo>
                    <a:lnTo>
                      <a:pt x="257" y="1307"/>
                    </a:lnTo>
                    <a:lnTo>
                      <a:pt x="280" y="1325"/>
                    </a:lnTo>
                    <a:lnTo>
                      <a:pt x="304" y="1339"/>
                    </a:lnTo>
                    <a:lnTo>
                      <a:pt x="332" y="1349"/>
                    </a:lnTo>
                    <a:lnTo>
                      <a:pt x="359" y="1355"/>
                    </a:lnTo>
                    <a:lnTo>
                      <a:pt x="389" y="1358"/>
                    </a:lnTo>
                    <a:lnTo>
                      <a:pt x="2270" y="1358"/>
                    </a:lnTo>
                    <a:lnTo>
                      <a:pt x="2299" y="1355"/>
                    </a:lnTo>
                    <a:lnTo>
                      <a:pt x="2327" y="1349"/>
                    </a:lnTo>
                    <a:lnTo>
                      <a:pt x="2354" y="1339"/>
                    </a:lnTo>
                    <a:lnTo>
                      <a:pt x="2379" y="1325"/>
                    </a:lnTo>
                    <a:lnTo>
                      <a:pt x="2402" y="1307"/>
                    </a:lnTo>
                    <a:lnTo>
                      <a:pt x="2421" y="1287"/>
                    </a:lnTo>
                    <a:lnTo>
                      <a:pt x="2439" y="1263"/>
                    </a:lnTo>
                    <a:lnTo>
                      <a:pt x="2454" y="1233"/>
                    </a:lnTo>
                    <a:lnTo>
                      <a:pt x="2463" y="1200"/>
                    </a:lnTo>
                    <a:lnTo>
                      <a:pt x="2467" y="1167"/>
                    </a:lnTo>
                    <a:lnTo>
                      <a:pt x="2465" y="1133"/>
                    </a:lnTo>
                    <a:lnTo>
                      <a:pt x="2458" y="1101"/>
                    </a:lnTo>
                    <a:lnTo>
                      <a:pt x="2445" y="1070"/>
                    </a:lnTo>
                    <a:lnTo>
                      <a:pt x="1984" y="190"/>
                    </a:lnTo>
                    <a:lnTo>
                      <a:pt x="678" y="190"/>
                    </a:lnTo>
                    <a:close/>
                    <a:moveTo>
                      <a:pt x="621" y="0"/>
                    </a:moveTo>
                    <a:lnTo>
                      <a:pt x="2041" y="0"/>
                    </a:lnTo>
                    <a:lnTo>
                      <a:pt x="2063" y="2"/>
                    </a:lnTo>
                    <a:lnTo>
                      <a:pt x="2082" y="8"/>
                    </a:lnTo>
                    <a:lnTo>
                      <a:pt x="2100" y="19"/>
                    </a:lnTo>
                    <a:lnTo>
                      <a:pt x="2115" y="34"/>
                    </a:lnTo>
                    <a:lnTo>
                      <a:pt x="2126" y="51"/>
                    </a:lnTo>
                    <a:lnTo>
                      <a:pt x="2614" y="981"/>
                    </a:lnTo>
                    <a:lnTo>
                      <a:pt x="2632" y="1022"/>
                    </a:lnTo>
                    <a:lnTo>
                      <a:pt x="2647" y="1065"/>
                    </a:lnTo>
                    <a:lnTo>
                      <a:pt x="2655" y="1108"/>
                    </a:lnTo>
                    <a:lnTo>
                      <a:pt x="2659" y="1151"/>
                    </a:lnTo>
                    <a:lnTo>
                      <a:pt x="2657" y="1195"/>
                    </a:lnTo>
                    <a:lnTo>
                      <a:pt x="2651" y="1238"/>
                    </a:lnTo>
                    <a:lnTo>
                      <a:pt x="2639" y="1281"/>
                    </a:lnTo>
                    <a:lnTo>
                      <a:pt x="2623" y="1322"/>
                    </a:lnTo>
                    <a:lnTo>
                      <a:pt x="2601" y="1362"/>
                    </a:lnTo>
                    <a:lnTo>
                      <a:pt x="2577" y="1399"/>
                    </a:lnTo>
                    <a:lnTo>
                      <a:pt x="2547" y="1432"/>
                    </a:lnTo>
                    <a:lnTo>
                      <a:pt x="2514" y="1462"/>
                    </a:lnTo>
                    <a:lnTo>
                      <a:pt x="2480" y="1488"/>
                    </a:lnTo>
                    <a:lnTo>
                      <a:pt x="2442" y="1509"/>
                    </a:lnTo>
                    <a:lnTo>
                      <a:pt x="2401" y="1526"/>
                    </a:lnTo>
                    <a:lnTo>
                      <a:pt x="2359" y="1539"/>
                    </a:lnTo>
                    <a:lnTo>
                      <a:pt x="2315" y="1546"/>
                    </a:lnTo>
                    <a:lnTo>
                      <a:pt x="2270" y="1549"/>
                    </a:lnTo>
                    <a:lnTo>
                      <a:pt x="389" y="1549"/>
                    </a:lnTo>
                    <a:lnTo>
                      <a:pt x="344" y="1546"/>
                    </a:lnTo>
                    <a:lnTo>
                      <a:pt x="300" y="1539"/>
                    </a:lnTo>
                    <a:lnTo>
                      <a:pt x="258" y="1526"/>
                    </a:lnTo>
                    <a:lnTo>
                      <a:pt x="217" y="1509"/>
                    </a:lnTo>
                    <a:lnTo>
                      <a:pt x="179" y="1487"/>
                    </a:lnTo>
                    <a:lnTo>
                      <a:pt x="143" y="1462"/>
                    </a:lnTo>
                    <a:lnTo>
                      <a:pt x="112" y="1432"/>
                    </a:lnTo>
                    <a:lnTo>
                      <a:pt x="82" y="1398"/>
                    </a:lnTo>
                    <a:lnTo>
                      <a:pt x="56" y="1362"/>
                    </a:lnTo>
                    <a:lnTo>
                      <a:pt x="36" y="1322"/>
                    </a:lnTo>
                    <a:lnTo>
                      <a:pt x="19" y="1280"/>
                    </a:lnTo>
                    <a:lnTo>
                      <a:pt x="8" y="1237"/>
                    </a:lnTo>
                    <a:lnTo>
                      <a:pt x="2" y="1194"/>
                    </a:lnTo>
                    <a:lnTo>
                      <a:pt x="0" y="1150"/>
                    </a:lnTo>
                    <a:lnTo>
                      <a:pt x="4" y="1107"/>
                    </a:lnTo>
                    <a:lnTo>
                      <a:pt x="13" y="1064"/>
                    </a:lnTo>
                    <a:lnTo>
                      <a:pt x="27" y="1021"/>
                    </a:lnTo>
                    <a:lnTo>
                      <a:pt x="45" y="980"/>
                    </a:lnTo>
                    <a:lnTo>
                      <a:pt x="537" y="50"/>
                    </a:lnTo>
                    <a:lnTo>
                      <a:pt x="548" y="33"/>
                    </a:lnTo>
                    <a:lnTo>
                      <a:pt x="563" y="19"/>
                    </a:lnTo>
                    <a:lnTo>
                      <a:pt x="581" y="8"/>
                    </a:lnTo>
                    <a:lnTo>
                      <a:pt x="600" y="2"/>
                    </a:lnTo>
                    <a:lnTo>
                      <a:pt x="6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SzPts val="1800"/>
                </a:pPr>
                <a:endParaRPr sz="2400" kern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419;p33">
                <a:extLst>
                  <a:ext uri="{FF2B5EF4-FFF2-40B4-BE49-F238E27FC236}">
                    <a16:creationId xmlns:a16="http://schemas.microsoft.com/office/drawing/2014/main" id="{700FB3C3-291D-CF4A-BFC4-8EE40EB63972}"/>
                  </a:ext>
                </a:extLst>
              </p:cNvPr>
              <p:cNvSpPr/>
              <p:nvPr/>
            </p:nvSpPr>
            <p:spPr>
              <a:xfrm>
                <a:off x="4118190" y="3151001"/>
                <a:ext cx="1955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44" extrusionOk="0">
                    <a:moveTo>
                      <a:pt x="72" y="0"/>
                    </a:moveTo>
                    <a:lnTo>
                      <a:pt x="91" y="3"/>
                    </a:lnTo>
                    <a:lnTo>
                      <a:pt x="108" y="10"/>
                    </a:lnTo>
                    <a:lnTo>
                      <a:pt x="123" y="22"/>
                    </a:lnTo>
                    <a:lnTo>
                      <a:pt x="134" y="36"/>
                    </a:lnTo>
                    <a:lnTo>
                      <a:pt x="141" y="53"/>
                    </a:lnTo>
                    <a:lnTo>
                      <a:pt x="144" y="72"/>
                    </a:lnTo>
                    <a:lnTo>
                      <a:pt x="141" y="91"/>
                    </a:lnTo>
                    <a:lnTo>
                      <a:pt x="134" y="109"/>
                    </a:lnTo>
                    <a:lnTo>
                      <a:pt x="123" y="123"/>
                    </a:lnTo>
                    <a:lnTo>
                      <a:pt x="108" y="134"/>
                    </a:lnTo>
                    <a:lnTo>
                      <a:pt x="91" y="141"/>
                    </a:lnTo>
                    <a:lnTo>
                      <a:pt x="72" y="144"/>
                    </a:lnTo>
                    <a:lnTo>
                      <a:pt x="53" y="141"/>
                    </a:lnTo>
                    <a:lnTo>
                      <a:pt x="36" y="134"/>
                    </a:lnTo>
                    <a:lnTo>
                      <a:pt x="21" y="123"/>
                    </a:lnTo>
                    <a:lnTo>
                      <a:pt x="10" y="109"/>
                    </a:lnTo>
                    <a:lnTo>
                      <a:pt x="2" y="91"/>
                    </a:lnTo>
                    <a:lnTo>
                      <a:pt x="0" y="72"/>
                    </a:lnTo>
                    <a:lnTo>
                      <a:pt x="2" y="53"/>
                    </a:lnTo>
                    <a:lnTo>
                      <a:pt x="10" y="36"/>
                    </a:lnTo>
                    <a:lnTo>
                      <a:pt x="21" y="22"/>
                    </a:lnTo>
                    <a:lnTo>
                      <a:pt x="36" y="10"/>
                    </a:lnTo>
                    <a:lnTo>
                      <a:pt x="53" y="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SzPts val="1800"/>
                </a:pPr>
                <a:endParaRPr sz="2400" kern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20;p33">
                <a:extLst>
                  <a:ext uri="{FF2B5EF4-FFF2-40B4-BE49-F238E27FC236}">
                    <a16:creationId xmlns:a16="http://schemas.microsoft.com/office/drawing/2014/main" id="{06E0C81A-274B-954C-8B21-B08F692ED7DA}"/>
                  </a:ext>
                </a:extLst>
              </p:cNvPr>
              <p:cNvSpPr/>
              <p:nvPr/>
            </p:nvSpPr>
            <p:spPr>
              <a:xfrm>
                <a:off x="4105965" y="3138777"/>
                <a:ext cx="45231" cy="45231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143"/>
                    </a:moveTo>
                    <a:lnTo>
                      <a:pt x="157" y="145"/>
                    </a:lnTo>
                    <a:lnTo>
                      <a:pt x="150" y="150"/>
                    </a:lnTo>
                    <a:lnTo>
                      <a:pt x="145" y="157"/>
                    </a:lnTo>
                    <a:lnTo>
                      <a:pt x="143" y="167"/>
                    </a:lnTo>
                    <a:lnTo>
                      <a:pt x="145" y="176"/>
                    </a:lnTo>
                    <a:lnTo>
                      <a:pt x="150" y="184"/>
                    </a:lnTo>
                    <a:lnTo>
                      <a:pt x="157" y="189"/>
                    </a:lnTo>
                    <a:lnTo>
                      <a:pt x="167" y="190"/>
                    </a:lnTo>
                    <a:lnTo>
                      <a:pt x="176" y="189"/>
                    </a:lnTo>
                    <a:lnTo>
                      <a:pt x="183" y="184"/>
                    </a:lnTo>
                    <a:lnTo>
                      <a:pt x="188" y="176"/>
                    </a:lnTo>
                    <a:lnTo>
                      <a:pt x="190" y="167"/>
                    </a:lnTo>
                    <a:lnTo>
                      <a:pt x="188" y="157"/>
                    </a:lnTo>
                    <a:lnTo>
                      <a:pt x="183" y="150"/>
                    </a:lnTo>
                    <a:lnTo>
                      <a:pt x="176" y="145"/>
                    </a:lnTo>
                    <a:lnTo>
                      <a:pt x="167" y="143"/>
                    </a:lnTo>
                    <a:close/>
                    <a:moveTo>
                      <a:pt x="167" y="0"/>
                    </a:moveTo>
                    <a:lnTo>
                      <a:pt x="197" y="2"/>
                    </a:lnTo>
                    <a:lnTo>
                      <a:pt x="225" y="10"/>
                    </a:lnTo>
                    <a:lnTo>
                      <a:pt x="252" y="22"/>
                    </a:lnTo>
                    <a:lnTo>
                      <a:pt x="275" y="39"/>
                    </a:lnTo>
                    <a:lnTo>
                      <a:pt x="295" y="59"/>
                    </a:lnTo>
                    <a:lnTo>
                      <a:pt x="311" y="83"/>
                    </a:lnTo>
                    <a:lnTo>
                      <a:pt x="324" y="108"/>
                    </a:lnTo>
                    <a:lnTo>
                      <a:pt x="331" y="137"/>
                    </a:lnTo>
                    <a:lnTo>
                      <a:pt x="335" y="167"/>
                    </a:lnTo>
                    <a:lnTo>
                      <a:pt x="331" y="197"/>
                    </a:lnTo>
                    <a:lnTo>
                      <a:pt x="324" y="225"/>
                    </a:lnTo>
                    <a:lnTo>
                      <a:pt x="311" y="252"/>
                    </a:lnTo>
                    <a:lnTo>
                      <a:pt x="295" y="275"/>
                    </a:lnTo>
                    <a:lnTo>
                      <a:pt x="275" y="295"/>
                    </a:lnTo>
                    <a:lnTo>
                      <a:pt x="252" y="312"/>
                    </a:lnTo>
                    <a:lnTo>
                      <a:pt x="225" y="324"/>
                    </a:lnTo>
                    <a:lnTo>
                      <a:pt x="197" y="331"/>
                    </a:lnTo>
                    <a:lnTo>
                      <a:pt x="167" y="334"/>
                    </a:lnTo>
                    <a:lnTo>
                      <a:pt x="137" y="331"/>
                    </a:lnTo>
                    <a:lnTo>
                      <a:pt x="108" y="324"/>
                    </a:lnTo>
                    <a:lnTo>
                      <a:pt x="83" y="312"/>
                    </a:lnTo>
                    <a:lnTo>
                      <a:pt x="59" y="295"/>
                    </a:lnTo>
                    <a:lnTo>
                      <a:pt x="39" y="275"/>
                    </a:lnTo>
                    <a:lnTo>
                      <a:pt x="22" y="252"/>
                    </a:lnTo>
                    <a:lnTo>
                      <a:pt x="10" y="225"/>
                    </a:lnTo>
                    <a:lnTo>
                      <a:pt x="2" y="197"/>
                    </a:lnTo>
                    <a:lnTo>
                      <a:pt x="0" y="167"/>
                    </a:lnTo>
                    <a:lnTo>
                      <a:pt x="2" y="137"/>
                    </a:lnTo>
                    <a:lnTo>
                      <a:pt x="10" y="108"/>
                    </a:lnTo>
                    <a:lnTo>
                      <a:pt x="22" y="83"/>
                    </a:lnTo>
                    <a:lnTo>
                      <a:pt x="39" y="59"/>
                    </a:lnTo>
                    <a:lnTo>
                      <a:pt x="59" y="39"/>
                    </a:lnTo>
                    <a:lnTo>
                      <a:pt x="83" y="22"/>
                    </a:lnTo>
                    <a:lnTo>
                      <a:pt x="108" y="10"/>
                    </a:lnTo>
                    <a:lnTo>
                      <a:pt x="137" y="2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SzPts val="1800"/>
                </a:pPr>
                <a:endParaRPr sz="2400" kern="0">
                  <a:solidFill>
                    <a:sysClr val="windowText" lastClr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372579-0667-DE42-BE57-479EA40A2B83}"/>
              </a:ext>
            </a:extLst>
          </p:cNvPr>
          <p:cNvSpPr txBox="1"/>
          <p:nvPr userDrawn="1"/>
        </p:nvSpPr>
        <p:spPr>
          <a:xfrm>
            <a:off x="9632988" y="676324"/>
            <a:ext cx="1576192" cy="9592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rgbClr val="1D4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&amp;</a:t>
            </a:r>
          </a:p>
          <a:p>
            <a:pPr algn="l"/>
            <a:r>
              <a:rPr lang="en-US" sz="1600" b="0" dirty="0">
                <a:solidFill>
                  <a:srgbClr val="1D4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</a:p>
          <a:p>
            <a:pPr algn="l">
              <a:spcBef>
                <a:spcPts val="1000"/>
              </a:spcBef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D46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Annissa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46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Abi-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D46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Dargham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D46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D46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D467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Longtin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D467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7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 descr="Stony Brook University Logo">
            <a:extLst>
              <a:ext uri="{FF2B5EF4-FFF2-40B4-BE49-F238E27FC236}">
                <a16:creationId xmlns:a16="http://schemas.microsoft.com/office/drawing/2014/main" id="{13C55571-0A5A-D246-AF01-A70D3543FB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66800" y="6117833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03325" y="6150279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6" r:id="rId3"/>
    <p:sldLayoutId id="2147483677" r:id="rId4"/>
    <p:sldLayoutId id="2147483678" r:id="rId5"/>
    <p:sldLayoutId id="2147483665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>
          <p15:clr>
            <a:srgbClr val="F26B43"/>
          </p15:clr>
        </p15:guide>
        <p15:guide id="2" pos="7008">
          <p15:clr>
            <a:srgbClr val="F26B43"/>
          </p15:clr>
        </p15:guide>
        <p15:guide id="3" orient="horz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onybrook.edu/financial-sustaina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6C48-1F34-2142-B51C-2D29DB0B4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100" y="1349087"/>
            <a:ext cx="10095978" cy="690728"/>
          </a:xfrm>
        </p:spPr>
        <p:txBody>
          <a:bodyPr/>
          <a:lstStyle/>
          <a:p>
            <a:pPr>
              <a:lnSpc>
                <a:spcPts val="4500"/>
              </a:lnSpc>
            </a:pPr>
            <a:r>
              <a:rPr lang="en-US" sz="3300" dirty="0"/>
              <a:t>STONY BROOK MEDICINE TASK 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6C90C-C64E-8A4A-AFE2-33A50ECE47D8}"/>
              </a:ext>
            </a:extLst>
          </p:cNvPr>
          <p:cNvSpPr txBox="1"/>
          <p:nvPr/>
        </p:nvSpPr>
        <p:spPr>
          <a:xfrm>
            <a:off x="1099508" y="2145296"/>
            <a:ext cx="220394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CO-CHAIR</a:t>
            </a:r>
            <a:endParaRPr lang="en-US" sz="1600" dirty="0"/>
          </a:p>
        </p:txBody>
      </p:sp>
      <p:pic>
        <p:nvPicPr>
          <p:cNvPr id="19" name="Picture 18" descr="Photo of Aaron Sasson, MD&#10;">
            <a:extLst>
              <a:ext uri="{FF2B5EF4-FFF2-40B4-BE49-F238E27FC236}">
                <a16:creationId xmlns:a16="http://schemas.microsoft.com/office/drawing/2014/main" id="{497F30BF-F151-684F-98D2-4AB1972D5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5" t="10559" r="9559" b="29478"/>
          <a:stretch/>
        </p:blipFill>
        <p:spPr>
          <a:xfrm>
            <a:off x="1092225" y="2446499"/>
            <a:ext cx="2091175" cy="23094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268FA7-07A3-D14E-ABE9-6E25F57DC4F8}"/>
              </a:ext>
            </a:extLst>
          </p:cNvPr>
          <p:cNvSpPr txBox="1">
            <a:spLocks/>
          </p:cNvSpPr>
          <p:nvPr/>
        </p:nvSpPr>
        <p:spPr>
          <a:xfrm>
            <a:off x="997247" y="4841613"/>
            <a:ext cx="3779751" cy="11966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MD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Dept. of Surgery</a:t>
            </a:r>
            <a:b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Chief, Division of Surgical Oncology, SOM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C6A64-ECB4-4D4B-87A1-897009F707AE}"/>
              </a:ext>
            </a:extLst>
          </p:cNvPr>
          <p:cNvSpPr txBox="1"/>
          <p:nvPr/>
        </p:nvSpPr>
        <p:spPr>
          <a:xfrm>
            <a:off x="4888522" y="2145296"/>
            <a:ext cx="220394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CO-CHAIR</a:t>
            </a:r>
            <a:endParaRPr lang="en-US" sz="1600" dirty="0"/>
          </a:p>
        </p:txBody>
      </p:sp>
      <p:pic>
        <p:nvPicPr>
          <p:cNvPr id="21" name="Picture 20" descr="Photo of David Thanassi, PhD">
            <a:extLst>
              <a:ext uri="{FF2B5EF4-FFF2-40B4-BE49-F238E27FC236}">
                <a16:creationId xmlns:a16="http://schemas.microsoft.com/office/drawing/2014/main" id="{4790B002-88C9-5144-9335-79E835FD3A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25" r="9406" b="22472"/>
          <a:stretch/>
        </p:blipFill>
        <p:spPr>
          <a:xfrm>
            <a:off x="4925055" y="2496998"/>
            <a:ext cx="2098431" cy="23094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7E479E-8FA0-1A47-ADCB-7B38E746390F}"/>
              </a:ext>
            </a:extLst>
          </p:cNvPr>
          <p:cNvSpPr txBox="1">
            <a:spLocks/>
          </p:cNvSpPr>
          <p:nvPr/>
        </p:nvSpPr>
        <p:spPr>
          <a:xfrm>
            <a:off x="4775584" y="4841614"/>
            <a:ext cx="2844416" cy="15456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lang="en-US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PhD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and Chair, Dept. of Microbiology &amp; Immunology, SOM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E2109-08FA-D246-81CA-C77D92066326}"/>
              </a:ext>
            </a:extLst>
          </p:cNvPr>
          <p:cNvSpPr txBox="1"/>
          <p:nvPr/>
        </p:nvSpPr>
        <p:spPr>
          <a:xfrm>
            <a:off x="9019234" y="2145296"/>
            <a:ext cx="220394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MODERATOR</a:t>
            </a:r>
            <a:endParaRPr lang="en-US" sz="1600" dirty="0"/>
          </a:p>
        </p:txBody>
      </p:sp>
      <p:pic>
        <p:nvPicPr>
          <p:cNvPr id="20" name="Picture 19" descr="Photo of Rose Martinelli">
            <a:extLst>
              <a:ext uri="{FF2B5EF4-FFF2-40B4-BE49-F238E27FC236}">
                <a16:creationId xmlns:a16="http://schemas.microsoft.com/office/drawing/2014/main" id="{CBF35BCE-7D1A-6143-87F1-1D61ED30AB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57" t="5420" r="3241" b="29866"/>
          <a:stretch/>
        </p:blipFill>
        <p:spPr>
          <a:xfrm>
            <a:off x="9019234" y="2461846"/>
            <a:ext cx="2098431" cy="230944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08C1FDB-31FA-DA4B-A270-DAA07F62568C}"/>
              </a:ext>
            </a:extLst>
          </p:cNvPr>
          <p:cNvSpPr txBox="1">
            <a:spLocks/>
          </p:cNvSpPr>
          <p:nvPr/>
        </p:nvSpPr>
        <p:spPr>
          <a:xfrm>
            <a:off x="8904919" y="4841614"/>
            <a:ext cx="2988650" cy="119660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1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 Martinelli</a:t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Vice President for Strategic Initiatives</a:t>
            </a:r>
          </a:p>
        </p:txBody>
      </p:sp>
    </p:spTree>
    <p:extLst>
      <p:ext uri="{BB962C8B-B14F-4D97-AF65-F5344CB8AC3E}">
        <p14:creationId xmlns:p14="http://schemas.microsoft.com/office/powerpoint/2010/main" val="265275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Update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788075-9545-7347-AA39-E2DE8ADCB44E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C352EC-2C3B-3946-BD1A-8BA35BDD2A63}"/>
              </a:ext>
            </a:extLst>
          </p:cNvPr>
          <p:cNvGrpSpPr/>
          <p:nvPr/>
        </p:nvGrpSpPr>
        <p:grpSpPr>
          <a:xfrm>
            <a:off x="873503" y="1573666"/>
            <a:ext cx="4651672" cy="1712674"/>
            <a:chOff x="873503" y="1573666"/>
            <a:chExt cx="4651672" cy="1712674"/>
          </a:xfrm>
        </p:grpSpPr>
        <p:graphicFrame>
          <p:nvGraphicFramePr>
            <p:cNvPr id="6" name="Chart 5" descr="This chart shows the total number of respondents at 2,230. Respondents are broken down by the following:&#10;T/TT faculty, NTT faculty, west campus staff, HSC staff, Hospital/LISVH, other. The largest number is west campus staff at 804."/>
            <p:cNvGraphicFramePr/>
            <p:nvPr>
              <p:extLst>
                <p:ext uri="{D42A27DB-BD31-4B8C-83A1-F6EECF244321}">
                  <p14:modId xmlns:p14="http://schemas.microsoft.com/office/powerpoint/2010/main" val="110811997"/>
                </p:ext>
              </p:extLst>
            </p:nvPr>
          </p:nvGraphicFramePr>
          <p:xfrm>
            <a:off x="873503" y="1573666"/>
            <a:ext cx="4651672" cy="1712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157088" y="2709413"/>
              <a:ext cx="626562" cy="15604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00" dirty="0"/>
                <a:t>T/TT faculty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97992" y="2709413"/>
              <a:ext cx="597007" cy="156049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000" dirty="0"/>
                <a:t>NTT faculty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219781-D2DD-5740-A296-12A9A447FD60}"/>
              </a:ext>
            </a:extLst>
          </p:cNvPr>
          <p:cNvGrpSpPr/>
          <p:nvPr/>
        </p:nvGrpSpPr>
        <p:grpSpPr>
          <a:xfrm>
            <a:off x="5653772" y="1585453"/>
            <a:ext cx="4750619" cy="1958605"/>
            <a:chOff x="5653772" y="1585453"/>
            <a:chExt cx="4750619" cy="1958605"/>
          </a:xfrm>
        </p:grpSpPr>
        <p:sp>
          <p:nvSpPr>
            <p:cNvPr id="17" name="Oval 16" descr="Yellow circle highlighting &quot;very closely&quot; and &quot;somewhat closely&quot; in chart, combined data of 54%."/>
            <p:cNvSpPr/>
            <p:nvPr/>
          </p:nvSpPr>
          <p:spPr>
            <a:xfrm>
              <a:off x="5764238" y="2096733"/>
              <a:ext cx="2447725" cy="1447325"/>
            </a:xfrm>
            <a:prstGeom prst="ellipse">
              <a:avLst/>
            </a:prstGeom>
            <a:noFill/>
            <a:ln w="127000">
              <a:solidFill>
                <a:srgbClr val="FFEA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3" name="Chart 12" descr="54% of respondents have followed the developement of Stony Brook's Strategic Budge Initiative very closely or somewhat closely."/>
            <p:cNvGraphicFramePr/>
            <p:nvPr>
              <p:extLst>
                <p:ext uri="{D42A27DB-BD31-4B8C-83A1-F6EECF244321}">
                  <p14:modId xmlns:p14="http://schemas.microsoft.com/office/powerpoint/2010/main" val="754706955"/>
                </p:ext>
              </p:extLst>
            </p:nvPr>
          </p:nvGraphicFramePr>
          <p:xfrm>
            <a:off x="5667453" y="1585453"/>
            <a:ext cx="4736938" cy="1741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5653772" y="1851972"/>
              <a:ext cx="493566" cy="340472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CF37"/>
                  </a:solidFill>
                </a:rPr>
                <a:t>54%</a:t>
              </a:r>
            </a:p>
          </p:txBody>
        </p:sp>
      </p:grpSp>
      <p:graphicFrame>
        <p:nvGraphicFramePr>
          <p:cNvPr id="5" name="Chart 4" descr="The overall response rate is 13%. "/>
          <p:cNvGraphicFramePr/>
          <p:nvPr>
            <p:extLst>
              <p:ext uri="{D42A27DB-BD31-4B8C-83A1-F6EECF244321}">
                <p14:modId xmlns:p14="http://schemas.microsoft.com/office/powerpoint/2010/main" val="1653204621"/>
              </p:ext>
            </p:extLst>
          </p:nvPr>
        </p:nvGraphicFramePr>
        <p:xfrm>
          <a:off x="961720" y="3598044"/>
          <a:ext cx="4512411" cy="2240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 descr="91% have been getting information about SBU's budget from President's letters on the Strategic Budget Initiative. "/>
          <p:cNvGraphicFramePr/>
          <p:nvPr>
            <p:extLst>
              <p:ext uri="{D42A27DB-BD31-4B8C-83A1-F6EECF244321}">
                <p14:modId xmlns:p14="http://schemas.microsoft.com/office/powerpoint/2010/main" val="1108420823"/>
              </p:ext>
            </p:extLst>
          </p:nvPr>
        </p:nvGraphicFramePr>
        <p:xfrm>
          <a:off x="5525174" y="3547808"/>
          <a:ext cx="5950542" cy="2454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" name="Straight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28390" y="1714500"/>
            <a:ext cx="0" cy="41237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07388" y="3540517"/>
            <a:ext cx="10117812" cy="5752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3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1919-068B-C441-9E4F-18FF27709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156858"/>
            <a:ext cx="10095978" cy="1473980"/>
          </a:xfrm>
        </p:spPr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7936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C4E97A-BA23-A04D-AA26-07D980936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453650"/>
            <a:ext cx="10133556" cy="31763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3000" b="0" dirty="0">
                <a:latin typeface="Georgia" panose="02040502050405020303" pitchFamily="18" charset="0"/>
              </a:rPr>
              <a:t>Achieving Financial Sustainability</a:t>
            </a:r>
          </a:p>
          <a:p>
            <a:pPr>
              <a:spcAft>
                <a:spcPts val="200"/>
              </a:spcAf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stonybrook.edu</a:t>
            </a:r>
            <a:r>
              <a:rPr lang="en-US" sz="1600" b="0" u="sng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/financial-sustainability</a:t>
            </a:r>
            <a:endParaRPr lang="en-US" sz="1600" b="0" u="sng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200"/>
              </a:spcAft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CO-CHAIRS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lang="en-US" sz="1600" b="0" dirty="0" err="1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br>
              <a:rPr lang="en-US" sz="1600" b="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b="0" dirty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lang="en-US" sz="1600" b="0" dirty="0" err="1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lang="en-US" sz="1600" b="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50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22971-CFD1-CB45-A86F-BA7982060165}"/>
              </a:ext>
            </a:extLst>
          </p:cNvPr>
          <p:cNvSpPr txBox="1"/>
          <p:nvPr/>
        </p:nvSpPr>
        <p:spPr>
          <a:xfrm>
            <a:off x="9012968" y="2400300"/>
            <a:ext cx="2187388" cy="3249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OF DENTAL MEDICINE</a:t>
            </a:r>
          </a:p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OF HEALTH TECHNOLOGY &amp; MANAGEMENT</a:t>
            </a:r>
          </a:p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RENAISSANCE SCHOOL OF MEDICINE</a:t>
            </a:r>
          </a:p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OF NURSING</a:t>
            </a:r>
          </a:p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OF SOCIAL WELFARE</a:t>
            </a:r>
          </a:p>
          <a:p>
            <a:pPr>
              <a:spcAft>
                <a:spcPts val="700"/>
              </a:spcAft>
            </a:pP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 HOSPITALS AND </a:t>
            </a:r>
            <a:b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NETWORK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10D189-9B0F-4449-8177-E2A589F22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817429" y="2453650"/>
            <a:ext cx="0" cy="30982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750F0F7-B559-6647-BAD2-BAC27E63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763" y="1428481"/>
            <a:ext cx="10171135" cy="77119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STONY BROOK MEDICINE TASK FORCE</a:t>
            </a:r>
            <a:br>
              <a:rPr lang="en-US" dirty="0"/>
            </a:br>
            <a:r>
              <a:rPr lang="en-US" dirty="0"/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163177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E3B2-56C9-E247-9367-05A185C7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9CEFF-F674-044B-BC1F-839CD85A2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22067"/>
            <a:ext cx="10058400" cy="3880985"/>
          </a:xfrm>
        </p:spPr>
        <p:txBody>
          <a:bodyPr/>
          <a:lstStyle/>
          <a:p>
            <a:pPr lvl="1"/>
            <a:r>
              <a:rPr lang="en-US" dirty="0"/>
              <a:t>Organizational structure of Stony Brook Medicine, the Health Sciences, and </a:t>
            </a:r>
            <a:br>
              <a:rPr lang="en-US" dirty="0"/>
            </a:br>
            <a:r>
              <a:rPr lang="en-US" dirty="0"/>
              <a:t>Stony Brook University Hospital and network of affiliated hospitals</a:t>
            </a:r>
          </a:p>
          <a:p>
            <a:pPr lvl="1"/>
            <a:r>
              <a:rPr lang="en-US" dirty="0"/>
              <a:t>Provide recommendations relevant to decision making and strategic planning of </a:t>
            </a:r>
            <a:br>
              <a:rPr lang="en-US" dirty="0"/>
            </a:br>
            <a:r>
              <a:rPr lang="en-US" dirty="0"/>
              <a:t>Stony Brook Medicine, the Health Sciences, Stony Brook University Hospital and network </a:t>
            </a:r>
            <a:br>
              <a:rPr lang="en-US" dirty="0"/>
            </a:br>
            <a:r>
              <a:rPr lang="en-US" dirty="0"/>
              <a:t>of affiliated hospitals</a:t>
            </a:r>
          </a:p>
          <a:p>
            <a:pPr lvl="1"/>
            <a:r>
              <a:rPr lang="en-US" dirty="0"/>
              <a:t>Funds flow optimization to support the research, clinical and educational missions of </a:t>
            </a:r>
            <a:br>
              <a:rPr lang="en-US" dirty="0"/>
            </a:br>
            <a:r>
              <a:rPr lang="en-US" dirty="0"/>
              <a:t>Stony Brook Medicine</a:t>
            </a:r>
          </a:p>
          <a:p>
            <a:pPr lvl="1"/>
            <a:r>
              <a:rPr lang="en-US" dirty="0"/>
              <a:t>Research support and development within the five Health Sciences schools and across the University (</a:t>
            </a:r>
            <a:r>
              <a:rPr lang="en-US" u="sng" dirty="0"/>
              <a:t>Research &amp; Innovation Task Force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Educational mission and programs of Stony Brook Medicine (</a:t>
            </a:r>
            <a:r>
              <a:rPr lang="en-US" u="sng" dirty="0"/>
              <a:t>Academic Portfolio Task Force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CCA0C-D9F1-424C-B254-368ACCB2EFB3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9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5D65C-2EAD-DC41-AFA4-88E13BF3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072"/>
            <a:ext cx="6816436" cy="560723"/>
          </a:xfrm>
        </p:spPr>
        <p:txBody>
          <a:bodyPr/>
          <a:lstStyle/>
          <a:p>
            <a:r>
              <a:rPr lang="en-US" dirty="0"/>
              <a:t>Who Is Involved — TF 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E0970-A322-6F4D-B08F-DEF76EAD4901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4FA15-753B-9648-94C3-9CF92A79FC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66801" y="1696429"/>
            <a:ext cx="2129326" cy="3880985"/>
          </a:xfrm>
        </p:spPr>
        <p:txBody>
          <a:bodyPr/>
          <a:lstStyle/>
          <a:p>
            <a:r>
              <a:rPr lang="en-US" dirty="0"/>
              <a:t>Co-Chairs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David </a:t>
            </a:r>
            <a:r>
              <a:rPr lang="en-US" b="1" dirty="0" err="1">
                <a:solidFill>
                  <a:srgbClr val="990000"/>
                </a:solidFill>
              </a:rPr>
              <a:t>Thanassi</a:t>
            </a:r>
            <a:r>
              <a:rPr lang="en-US" b="1" dirty="0">
                <a:solidFill>
                  <a:srgbClr val="990000"/>
                </a:solidFill>
              </a:rPr>
              <a:t>, PhD</a:t>
            </a:r>
            <a:br>
              <a:rPr lang="en-US" dirty="0"/>
            </a:br>
            <a:r>
              <a:rPr lang="en-US" dirty="0"/>
              <a:t>Professor and Chair, </a:t>
            </a:r>
            <a:br>
              <a:rPr lang="en-US" dirty="0"/>
            </a:br>
            <a:r>
              <a:rPr lang="en-US" dirty="0"/>
              <a:t>Dept. of Microbiology &amp; Immunology, SOM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Aaron </a:t>
            </a:r>
            <a:r>
              <a:rPr lang="en-US" b="1" dirty="0" err="1">
                <a:solidFill>
                  <a:srgbClr val="990000"/>
                </a:solidFill>
              </a:rPr>
              <a:t>Sasson</a:t>
            </a:r>
            <a:r>
              <a:rPr lang="en-US" b="1" dirty="0">
                <a:solidFill>
                  <a:srgbClr val="990000"/>
                </a:solidFill>
              </a:rPr>
              <a:t>, MD</a:t>
            </a:r>
            <a:br>
              <a:rPr lang="en-US" dirty="0"/>
            </a:br>
            <a:r>
              <a:rPr lang="en-US" dirty="0"/>
              <a:t>Professor, </a:t>
            </a:r>
            <a:br>
              <a:rPr lang="en-US" dirty="0"/>
            </a:br>
            <a:r>
              <a:rPr lang="en-US" dirty="0"/>
              <a:t>Dept. of Surgery</a:t>
            </a:r>
            <a:br>
              <a:rPr lang="en-US" dirty="0"/>
            </a:br>
            <a:r>
              <a:rPr lang="en-US" dirty="0"/>
              <a:t>Chief, Division of Surgical Oncology, SOM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1600" b="1" dirty="0"/>
              <a:t>Administrative Support</a:t>
            </a:r>
          </a:p>
          <a:p>
            <a:pPr lvl="1"/>
            <a:r>
              <a:rPr lang="en-US" b="1" dirty="0" err="1">
                <a:solidFill>
                  <a:srgbClr val="990000"/>
                </a:solidFill>
              </a:rPr>
              <a:t>Shaneen</a:t>
            </a:r>
            <a:r>
              <a:rPr lang="en-US" b="1" dirty="0">
                <a:solidFill>
                  <a:srgbClr val="990000"/>
                </a:solidFill>
              </a:rPr>
              <a:t> Washington, MS</a:t>
            </a:r>
            <a:br>
              <a:rPr lang="en-US" dirty="0"/>
            </a:br>
            <a:r>
              <a:rPr lang="en-US" dirty="0"/>
              <a:t>Executive Assistant, SOM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74277-ABC2-364E-A3EF-67F8ABF6A58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517899" y="1696429"/>
            <a:ext cx="8027469" cy="4268535"/>
          </a:xfrm>
        </p:spPr>
        <p:txBody>
          <a:bodyPr/>
          <a:lstStyle/>
          <a:p>
            <a:r>
              <a:rPr lang="en-US" dirty="0"/>
              <a:t>Members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Michelle Ballan, PhD</a:t>
            </a:r>
            <a:r>
              <a:rPr lang="en-US" dirty="0"/>
              <a:t> Professor and Assoc. Dean for Research, SSW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Patricia </a:t>
            </a:r>
            <a:r>
              <a:rPr lang="en-US" b="1" dirty="0" err="1">
                <a:solidFill>
                  <a:srgbClr val="990000"/>
                </a:solidFill>
              </a:rPr>
              <a:t>Bruckenthal</a:t>
            </a:r>
            <a:r>
              <a:rPr lang="en-US" b="1" dirty="0">
                <a:solidFill>
                  <a:srgbClr val="990000"/>
                </a:solidFill>
              </a:rPr>
              <a:t>, PhD, APRN-BC, FAAN</a:t>
            </a:r>
            <a:r>
              <a:rPr lang="en-US" dirty="0"/>
              <a:t> Assoc. Dean for Research and Innovation, SON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Evan Jones, MD</a:t>
            </a:r>
            <a:r>
              <a:rPr lang="en-US" dirty="0"/>
              <a:t> Chair, Dept. of Dermatology, SOM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Lisa </a:t>
            </a:r>
            <a:r>
              <a:rPr lang="en-US" b="1" dirty="0" err="1">
                <a:solidFill>
                  <a:srgbClr val="990000"/>
                </a:solidFill>
              </a:rPr>
              <a:t>Kayser</a:t>
            </a:r>
            <a:r>
              <a:rPr lang="en-US" b="1" dirty="0">
                <a:solidFill>
                  <a:srgbClr val="990000"/>
                </a:solidFill>
              </a:rPr>
              <a:t>, MS, PAC</a:t>
            </a:r>
            <a:r>
              <a:rPr lang="en-US" dirty="0"/>
              <a:t> Director of Pre-Clinical Education, SHTM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David Lam, MD, DDS, PhD</a:t>
            </a:r>
            <a:r>
              <a:rPr lang="en-US" dirty="0"/>
              <a:t> Chair, Dept. of Oral and Maxillofacial Surgery, SDM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Eric </a:t>
            </a:r>
            <a:r>
              <a:rPr lang="en-US" b="1" dirty="0" err="1">
                <a:solidFill>
                  <a:srgbClr val="990000"/>
                </a:solidFill>
              </a:rPr>
              <a:t>Lamberg</a:t>
            </a:r>
            <a:r>
              <a:rPr lang="en-US" b="1" dirty="0">
                <a:solidFill>
                  <a:srgbClr val="990000"/>
                </a:solidFill>
              </a:rPr>
              <a:t>, EdD, PT, </a:t>
            </a:r>
            <a:r>
              <a:rPr lang="en-US" b="1" dirty="0" err="1">
                <a:solidFill>
                  <a:srgbClr val="990000"/>
                </a:solidFill>
              </a:rPr>
              <a:t>Cped</a:t>
            </a:r>
            <a:r>
              <a:rPr lang="en-US" dirty="0"/>
              <a:t> Dept. of Physical Therapy, Associate Dean, SHTM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Joshua Miller, MD, MPH</a:t>
            </a:r>
            <a:r>
              <a:rPr lang="en-US" dirty="0"/>
              <a:t> Dept. of Endocrinology and Metabolism; Asst Dean for Clinical Integration, SOM</a:t>
            </a:r>
          </a:p>
          <a:p>
            <a:pPr lvl="1"/>
            <a:r>
              <a:rPr lang="en-US" b="1" dirty="0" err="1">
                <a:solidFill>
                  <a:srgbClr val="990000"/>
                </a:solidFill>
              </a:rPr>
              <a:t>Susmita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b="1" dirty="0" err="1">
                <a:solidFill>
                  <a:srgbClr val="990000"/>
                </a:solidFill>
              </a:rPr>
              <a:t>Pati</a:t>
            </a:r>
            <a:r>
              <a:rPr lang="en-US" b="1" dirty="0">
                <a:solidFill>
                  <a:srgbClr val="990000"/>
                </a:solidFill>
              </a:rPr>
              <a:t>, MD, MPH</a:t>
            </a:r>
            <a:r>
              <a:rPr lang="en-US" dirty="0"/>
              <a:t> Division Chief, Dept. of Pediatrics, SOM</a:t>
            </a:r>
          </a:p>
          <a:p>
            <a:pPr lvl="1"/>
            <a:r>
              <a:rPr lang="en-US" b="1" dirty="0" err="1">
                <a:solidFill>
                  <a:srgbClr val="990000"/>
                </a:solidFill>
              </a:rPr>
              <a:t>Memming</a:t>
            </a:r>
            <a:r>
              <a:rPr lang="en-US" b="1" dirty="0">
                <a:solidFill>
                  <a:srgbClr val="990000"/>
                </a:solidFill>
              </a:rPr>
              <a:t> Park, PhD</a:t>
            </a:r>
            <a:r>
              <a:rPr lang="en-US" dirty="0"/>
              <a:t> Dept. of Neurobiology and Behavior, SOM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Maryanne Reinhardt</a:t>
            </a:r>
            <a:r>
              <a:rPr lang="en-US" dirty="0"/>
              <a:t> Chief Financial Officer, FSA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John Riley, MBA</a:t>
            </a:r>
            <a:r>
              <a:rPr lang="en-US" dirty="0"/>
              <a:t> Assoc. Vice President, Health Sciences; Vice Dean, Administration and Finance, SOM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Carolyn Santora, MS, RN</a:t>
            </a:r>
            <a:r>
              <a:rPr lang="en-US" dirty="0"/>
              <a:t> Chief, Regulatory Affairs; Chief Nursing Officer, SBUH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Jessica </a:t>
            </a:r>
            <a:r>
              <a:rPr lang="en-US" b="1" dirty="0" err="1">
                <a:solidFill>
                  <a:srgbClr val="990000"/>
                </a:solidFill>
              </a:rPr>
              <a:t>Seeliger</a:t>
            </a:r>
            <a:r>
              <a:rPr lang="en-US" b="1" dirty="0">
                <a:solidFill>
                  <a:srgbClr val="990000"/>
                </a:solidFill>
              </a:rPr>
              <a:t>, PhD</a:t>
            </a:r>
            <a:r>
              <a:rPr lang="en-US" dirty="0"/>
              <a:t> Dept. of Pharmacological Sciences, SOM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Ally Silver, FACHE, MPH</a:t>
            </a:r>
            <a:r>
              <a:rPr lang="en-US" dirty="0"/>
              <a:t> Assoc. Director Operations, Surgery, SBUH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Sherilyn Towne, MS</a:t>
            </a:r>
            <a:r>
              <a:rPr lang="en-US" dirty="0"/>
              <a:t> Assistant Dean for Administration and Finance; Lecturer, SON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Stella </a:t>
            </a:r>
            <a:r>
              <a:rPr lang="en-US" b="1" dirty="0" err="1">
                <a:solidFill>
                  <a:srgbClr val="990000"/>
                </a:solidFill>
              </a:rPr>
              <a:t>Tsirka</a:t>
            </a:r>
            <a:r>
              <a:rPr lang="en-US" b="1" dirty="0">
                <a:solidFill>
                  <a:srgbClr val="990000"/>
                </a:solidFill>
              </a:rPr>
              <a:t>, PhD</a:t>
            </a:r>
            <a:r>
              <a:rPr lang="en-US" dirty="0"/>
              <a:t> Dept. of Pharmacological Sciences; Vice Dean for Faculty Affairs, SOM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Stephen Walker, PhD</a:t>
            </a:r>
            <a:r>
              <a:rPr lang="en-US" dirty="0"/>
              <a:t> Dept. of Oral Biology and Pathology; Director of Research Compliance, SDM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Kelly Warren, PhD </a:t>
            </a:r>
            <a:r>
              <a:rPr lang="en-US" dirty="0"/>
              <a:t>Dept. of Physician Assistant Studies, SHTM 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Thomas White, PhD</a:t>
            </a:r>
            <a:r>
              <a:rPr lang="en-US" dirty="0"/>
              <a:t> Dept. of Physiology and Biophysics, SOM</a:t>
            </a:r>
          </a:p>
        </p:txBody>
      </p:sp>
    </p:spTree>
    <p:extLst>
      <p:ext uri="{BB962C8B-B14F-4D97-AF65-F5344CB8AC3E}">
        <p14:creationId xmlns:p14="http://schemas.microsoft.com/office/powerpoint/2010/main" val="3046403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C6A98F-7698-F94E-8A7D-9C987913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3301"/>
            <a:ext cx="7869382" cy="560723"/>
          </a:xfrm>
        </p:spPr>
        <p:txBody>
          <a:bodyPr/>
          <a:lstStyle/>
          <a:p>
            <a:r>
              <a:rPr lang="en-US" dirty="0"/>
              <a:t>Who Is Involved — </a:t>
            </a:r>
            <a:br>
              <a:rPr lang="en-US" dirty="0"/>
            </a:br>
            <a:r>
              <a:rPr lang="en-US" dirty="0"/>
              <a:t>ACC Consultants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E00AC5-B10E-674A-9076-877E70E01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103099"/>
            <a:ext cx="8769409" cy="3880985"/>
          </a:xfrm>
        </p:spPr>
        <p:txBody>
          <a:bodyPr/>
          <a:lstStyle/>
          <a:p>
            <a:pPr marL="7938" indent="-7938"/>
            <a:r>
              <a:rPr lang="en-US" dirty="0"/>
              <a:t>To assist the Task Force, an outside review of Stony Brook Medicine was commissioned from the Academic Advisory Council (AAC)</a:t>
            </a:r>
            <a:br>
              <a:rPr lang="en-US" dirty="0"/>
            </a:br>
            <a:br>
              <a:rPr lang="en-US" dirty="0"/>
            </a:br>
            <a:r>
              <a:rPr lang="en-US" sz="1800" b="1" dirty="0"/>
              <a:t>AAC Consultants:</a:t>
            </a:r>
          </a:p>
          <a:p>
            <a:pPr marL="228600" lvl="1" indent="-220663"/>
            <a:r>
              <a:rPr lang="en-US" b="1" dirty="0">
                <a:solidFill>
                  <a:srgbClr val="990000"/>
                </a:solidFill>
              </a:rPr>
              <a:t>Arthur Rubenstein</a:t>
            </a:r>
            <a:r>
              <a:rPr lang="en-US" dirty="0"/>
              <a:t>, Professor of Medicine, former Dean and EVP, Perelman School of Medicine, University of Pennsylvania</a:t>
            </a:r>
          </a:p>
          <a:p>
            <a:pPr marL="228600" lvl="1" indent="-220663"/>
            <a:r>
              <a:rPr lang="en-US" b="1" dirty="0">
                <a:solidFill>
                  <a:srgbClr val="990000"/>
                </a:solidFill>
              </a:rPr>
              <a:t>Tom Lawley</a:t>
            </a:r>
            <a:r>
              <a:rPr lang="en-US" dirty="0"/>
              <a:t>, Professor of Dermatology, former Dean, Emory School of Medicine</a:t>
            </a:r>
          </a:p>
          <a:p>
            <a:pPr marL="228600" lvl="1" indent="-220663"/>
            <a:r>
              <a:rPr lang="en-US" b="1" dirty="0">
                <a:solidFill>
                  <a:srgbClr val="990000"/>
                </a:solidFill>
              </a:rPr>
              <a:t>Phil </a:t>
            </a:r>
            <a:r>
              <a:rPr lang="en-US" b="1" dirty="0" err="1">
                <a:solidFill>
                  <a:srgbClr val="990000"/>
                </a:solidFill>
              </a:rPr>
              <a:t>Pizzo</a:t>
            </a:r>
            <a:r>
              <a:rPr lang="en-US" dirty="0"/>
              <a:t>, Professor of Microbiology and Immunology, former Dean, Stanford School of Medicine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F56D1-7177-994A-97DE-EEFF3D12710A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1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10C4454-03F9-3B4D-8A09-4C38758A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92D9C-4CA0-444C-82AB-C21101065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We have a strong, vibrant and diverse health sciences enterprise that is committed to excellence in research, education and clinical care.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There are many opportunities for growth, and these must include all the health sciences schools.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Governance considerations for SBM should be done with the intent of maximizing the strategic missions of all the health sciences schools.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The clinical presence and growth of Stony Brook in the region (clinically integrated network) is vital to our mission.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The research and educational missions of SBM must be evaluated for improved support and the development of new opportunities.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1B087-F57F-0A4B-A849-28DE299952E3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3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5689CBD-D50A-9D41-9493-8BE58EA8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52A82-3814-7A41-96FB-037C719A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22067"/>
            <a:ext cx="8871959" cy="3880985"/>
          </a:xfrm>
        </p:spPr>
        <p:txBody>
          <a:bodyPr/>
          <a:lstStyle/>
          <a:p>
            <a:pPr lvl="1"/>
            <a:r>
              <a:rPr lang="en-US" dirty="0"/>
              <a:t>SBM governance and communication</a:t>
            </a:r>
          </a:p>
          <a:p>
            <a:pPr lvl="1"/>
            <a:r>
              <a:rPr lang="en-US" dirty="0"/>
              <a:t>Hospital funds flow and resource allocation </a:t>
            </a:r>
          </a:p>
          <a:p>
            <a:pPr lvl="1"/>
            <a:r>
              <a:rPr lang="en-US" dirty="0"/>
              <a:t>Expand clinical practice and billing to all the health sciences schools</a:t>
            </a:r>
          </a:p>
          <a:p>
            <a:pPr lvl="1"/>
            <a:r>
              <a:rPr lang="en-US" dirty="0"/>
              <a:t>Improve resources and support across the SBM professional schools</a:t>
            </a:r>
          </a:p>
          <a:p>
            <a:pPr lvl="1"/>
            <a:r>
              <a:rPr lang="en-US" dirty="0"/>
              <a:t>Increase and incentivize faculty research productivity</a:t>
            </a:r>
          </a:p>
          <a:p>
            <a:pPr lvl="1"/>
            <a:r>
              <a:rPr lang="en-US" dirty="0"/>
              <a:t>Expand training and clinical rotation opportunities within SBUH and affiliates </a:t>
            </a:r>
          </a:p>
          <a:p>
            <a:pPr lvl="1"/>
            <a:r>
              <a:rPr lang="en-US" dirty="0"/>
              <a:t>Funding for basic science departments and faculty </a:t>
            </a:r>
          </a:p>
          <a:p>
            <a:pPr lvl="1"/>
            <a:r>
              <a:rPr lang="en-US" dirty="0"/>
              <a:t>Policies and expectations in SBM professional schools </a:t>
            </a:r>
          </a:p>
          <a:p>
            <a:pPr lvl="1"/>
            <a:r>
              <a:rPr lang="en-US" dirty="0"/>
              <a:t>Build cross-campus collaborations and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1D74F-83C3-284C-9666-96EB13B0D85A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C6A98F-7698-F94E-8A7D-9C987913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00072"/>
            <a:ext cx="7709731" cy="560723"/>
          </a:xfrm>
        </p:spPr>
        <p:txBody>
          <a:bodyPr/>
          <a:lstStyle/>
          <a:p>
            <a:r>
              <a:rPr lang="en-US" dirty="0"/>
              <a:t>What’s Next? Working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1A133-2BD0-9F40-AA53-0CE951A8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22067"/>
            <a:ext cx="10058400" cy="4251443"/>
          </a:xfrm>
        </p:spPr>
        <p:txBody>
          <a:bodyPr/>
          <a:lstStyle/>
          <a:p>
            <a:pPr marL="7938" indent="-7938"/>
            <a:r>
              <a:rPr lang="en-US" sz="1800" b="1" dirty="0"/>
              <a:t>Expanded Clinical Enterprise</a:t>
            </a:r>
          </a:p>
          <a:p>
            <a:pPr marL="7938" indent="-7938"/>
            <a:r>
              <a:rPr lang="en-US" dirty="0"/>
              <a:t>Ensure all health sciences schools have access to clinical practice activities and billing through </a:t>
            </a:r>
            <a:br>
              <a:rPr lang="en-US" dirty="0"/>
            </a:br>
            <a:r>
              <a:rPr lang="en-US" dirty="0"/>
              <a:t>the clinical practice platform</a:t>
            </a:r>
          </a:p>
          <a:p>
            <a:pPr marL="7938" indent="-7938"/>
            <a:r>
              <a:rPr lang="en-US" b="1" dirty="0"/>
              <a:t>Co-Chairs </a:t>
            </a:r>
            <a:br>
              <a:rPr lang="en-US" dirty="0"/>
            </a:br>
            <a:r>
              <a:rPr lang="en-US" b="1" dirty="0">
                <a:solidFill>
                  <a:srgbClr val="990000"/>
                </a:solidFill>
              </a:rPr>
              <a:t>Lisa Layton</a:t>
            </a:r>
            <a:r>
              <a:rPr lang="en-US" dirty="0"/>
              <a:t>, CPMP Controller</a:t>
            </a:r>
            <a:br>
              <a:rPr lang="en-US" dirty="0"/>
            </a:br>
            <a:r>
              <a:rPr lang="en-US" b="1" dirty="0">
                <a:solidFill>
                  <a:srgbClr val="990000"/>
                </a:solidFill>
              </a:rPr>
              <a:t>Spencer Busia</a:t>
            </a:r>
            <a:r>
              <a:rPr lang="en-US" dirty="0"/>
              <a:t>, Assistant Dean, Dental School</a:t>
            </a:r>
          </a:p>
          <a:p>
            <a:pPr marL="7938" lvl="0" indent="-7938">
              <a:spcBef>
                <a:spcPts val="1500"/>
              </a:spcBef>
            </a:pPr>
            <a:r>
              <a:rPr lang="en-US" sz="1800" b="1" dirty="0">
                <a:solidFill>
                  <a:srgbClr val="000000"/>
                </a:solidFill>
              </a:rPr>
              <a:t>Expanded Training and Clinical Rotation Opportunities</a:t>
            </a:r>
          </a:p>
          <a:p>
            <a:pPr marL="7938" lvl="0" indent="-7938"/>
            <a:r>
              <a:rPr lang="en-US" dirty="0">
                <a:solidFill>
                  <a:srgbClr val="000000"/>
                </a:solidFill>
              </a:rPr>
              <a:t>Explore how to expand training and clinical rotation opportunities for members of the health sciences schools at SBUH and affiliates</a:t>
            </a:r>
          </a:p>
          <a:p>
            <a:pPr marL="7938" lvl="0" indent="-7938"/>
            <a:r>
              <a:rPr lang="en-US" b="1" dirty="0">
                <a:solidFill>
                  <a:srgbClr val="000000"/>
                </a:solidFill>
              </a:rPr>
              <a:t>Co-Chairs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990000"/>
                </a:solidFill>
              </a:rPr>
              <a:t>John Riley</a:t>
            </a:r>
            <a:r>
              <a:rPr lang="en-US" dirty="0">
                <a:solidFill>
                  <a:srgbClr val="000000"/>
                </a:solidFill>
              </a:rPr>
              <a:t>, AVP Health Sciences, Vice Dean, Administration and Finance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990000"/>
                </a:solidFill>
              </a:rPr>
              <a:t>Carolyn Santora</a:t>
            </a:r>
            <a:r>
              <a:rPr lang="en-US" dirty="0">
                <a:solidFill>
                  <a:srgbClr val="000000"/>
                </a:solidFill>
              </a:rPr>
              <a:t>, Chief of Regulatory Affairs, Chief Nursing Officer</a:t>
            </a:r>
          </a:p>
          <a:p>
            <a:pPr marL="7938" indent="-7938"/>
            <a:endParaRPr lang="en-US" dirty="0"/>
          </a:p>
          <a:p>
            <a:pPr marL="7938" indent="-7938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18E0D-67CB-6C4C-B8F0-F8C07F2E2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6800" y="3589231"/>
            <a:ext cx="10058400" cy="57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03C47B-3E2C-DF4D-B906-3CD2F11B9EF4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1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C6A98F-7698-F94E-8A7D-9C987913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00072"/>
            <a:ext cx="7709731" cy="560723"/>
          </a:xfrm>
        </p:spPr>
        <p:txBody>
          <a:bodyPr/>
          <a:lstStyle/>
          <a:p>
            <a:r>
              <a:rPr lang="en-US" dirty="0"/>
              <a:t>Additional Working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1A133-2BD0-9F40-AA53-0CE951A8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22067"/>
            <a:ext cx="10058400" cy="4251443"/>
          </a:xfrm>
        </p:spPr>
        <p:txBody>
          <a:bodyPr/>
          <a:lstStyle/>
          <a:p>
            <a:pPr marL="7938" indent="-7938"/>
            <a:r>
              <a:rPr lang="en-US" sz="1800" b="1" dirty="0"/>
              <a:t>Improve Resources and Support Across the SBM Professional Schools</a:t>
            </a:r>
          </a:p>
          <a:p>
            <a:pPr marL="7938" indent="-7938"/>
            <a:r>
              <a:rPr lang="en-US" dirty="0"/>
              <a:t>Investigate infrastructure and support needs and how best to distribute resources and share costs among the different health sciences schools; expand philanthropic support for all SBM schools and programs</a:t>
            </a:r>
          </a:p>
          <a:p>
            <a:pPr marL="7938" indent="-7938"/>
            <a:r>
              <a:rPr lang="en-US" b="1" dirty="0"/>
              <a:t>Co-Chairs</a:t>
            </a:r>
            <a:r>
              <a:rPr lang="en-US" dirty="0"/>
              <a:t>: TBD</a:t>
            </a:r>
          </a:p>
          <a:p>
            <a:pPr marL="7938" indent="-7938">
              <a:spcBef>
                <a:spcPts val="1500"/>
              </a:spcBef>
            </a:pPr>
            <a:r>
              <a:rPr lang="en-US" sz="1800" b="1" dirty="0"/>
              <a:t>Understand SBM Funds Flow and Resource Allocation</a:t>
            </a:r>
          </a:p>
          <a:p>
            <a:pPr marL="7938" indent="-7938"/>
            <a:r>
              <a:rPr lang="en-US" dirty="0"/>
              <a:t>Examine current CPMP structure and review possible changes to optimize utilization and distribution of funds to support the clinical, research and academic missions of SBM; examine and review distribution of state salaries for clinical faculty</a:t>
            </a:r>
          </a:p>
          <a:p>
            <a:pPr marL="7938" indent="-7938"/>
            <a:r>
              <a:rPr lang="en-US" dirty="0"/>
              <a:t>Support in funds flow analysis will be provided</a:t>
            </a:r>
          </a:p>
          <a:p>
            <a:pPr marL="7938" indent="-7938"/>
            <a:r>
              <a:rPr lang="en-US" b="1" dirty="0"/>
              <a:t>Co-Chairs</a:t>
            </a:r>
            <a:r>
              <a:rPr lang="en-US" dirty="0"/>
              <a:t>: TBD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318E0D-67CB-6C4C-B8F0-F8C07F2E2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66800" y="3332857"/>
            <a:ext cx="10058400" cy="577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3D1096-F502-534B-A255-C1617C67E4A1}"/>
              </a:ext>
            </a:extLst>
          </p:cNvPr>
          <p:cNvSpPr txBox="1"/>
          <p:nvPr/>
        </p:nvSpPr>
        <p:spPr>
          <a:xfrm>
            <a:off x="9638049" y="656133"/>
            <a:ext cx="1710671" cy="114133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STONY BROOK</a:t>
            </a:r>
          </a:p>
          <a:p>
            <a:pPr algn="l">
              <a:spcAft>
                <a:spcPts val="500"/>
              </a:spcAft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Thanassi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Aaron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Sasson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en-US" sz="1600" b="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390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BU Color Palette">
      <a:dk1>
        <a:srgbClr val="000000"/>
      </a:dk1>
      <a:lt1>
        <a:srgbClr val="FFFFFF"/>
      </a:lt1>
      <a:dk2>
        <a:srgbClr val="6B000D"/>
      </a:dk2>
      <a:lt2>
        <a:srgbClr val="BEBEBE"/>
      </a:lt2>
      <a:accent1>
        <a:srgbClr val="990000"/>
      </a:accent1>
      <a:accent2>
        <a:srgbClr val="00549A"/>
      </a:accent2>
      <a:accent3>
        <a:srgbClr val="1791AD"/>
      </a:accent3>
      <a:accent4>
        <a:srgbClr val="BCCF9D"/>
      </a:accent4>
      <a:accent5>
        <a:srgbClr val="F1EA86"/>
      </a:accent5>
      <a:accent6>
        <a:srgbClr val="104147"/>
      </a:accent6>
      <a:hlink>
        <a:srgbClr val="990000"/>
      </a:hlink>
      <a:folHlink>
        <a:srgbClr val="8282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1118</Words>
  <Application>Microsoft Macintosh PowerPoint</Application>
  <PresentationFormat>Widescreen</PresentationFormat>
  <Paragraphs>137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Georgia Bold</vt:lpstr>
      <vt:lpstr>Verdana</vt:lpstr>
      <vt:lpstr>Verdana Bold</vt:lpstr>
      <vt:lpstr>1_Office Theme</vt:lpstr>
      <vt:lpstr>STONY BROOK MEDICINE TASK FORCE</vt:lpstr>
      <vt:lpstr>STONY BROOK MEDICINE TASK FORCE MISSION</vt:lpstr>
      <vt:lpstr>Scope</vt:lpstr>
      <vt:lpstr>Who Is Involved — TF Members</vt:lpstr>
      <vt:lpstr>Who Is Involved —  ACC Consultants</vt:lpstr>
      <vt:lpstr>What We Have Learned</vt:lpstr>
      <vt:lpstr>Opportunities</vt:lpstr>
      <vt:lpstr>What’s Next? Working Groups</vt:lpstr>
      <vt:lpstr>Additional Working Groups</vt:lpstr>
      <vt:lpstr>Survey Update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</dc:title>
  <dc:creator>Simon Barker</dc:creator>
  <cp:lastModifiedBy>Allison Schwartz</cp:lastModifiedBy>
  <cp:revision>138</cp:revision>
  <dcterms:created xsi:type="dcterms:W3CDTF">2020-12-21T00:35:40Z</dcterms:created>
  <dcterms:modified xsi:type="dcterms:W3CDTF">2021-01-19T16:58:41Z</dcterms:modified>
</cp:coreProperties>
</file>